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97" r:id="rId4"/>
    <p:sldId id="308" r:id="rId5"/>
    <p:sldId id="310" r:id="rId6"/>
    <p:sldId id="258" r:id="rId7"/>
    <p:sldId id="264" r:id="rId8"/>
  </p:sldIdLst>
  <p:sldSz cx="18288000" cy="10287000"/>
  <p:notesSz cx="6858000" cy="9144000"/>
  <p:embeddedFontLst>
    <p:embeddedFont>
      <p:font typeface="Bicubik" panose="02000503020000020004" charset="0"/>
      <p:regular r:id="rId10"/>
    </p:embeddedFont>
    <p:embeddedFont>
      <p:font typeface="Poppins" panose="00000500000000000000" pitchFamily="2" charset="0"/>
      <p:regular r:id="rId11"/>
      <p:bold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E59"/>
    <a:srgbClr val="6D61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09" autoAdjust="0"/>
    <p:restoredTop sz="93447" autoAdjust="0"/>
  </p:normalViewPr>
  <p:slideViewPr>
    <p:cSldViewPr>
      <p:cViewPr varScale="1">
        <p:scale>
          <a:sx n="39" d="100"/>
          <a:sy n="39" d="100"/>
        </p:scale>
        <p:origin x="1172" y="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B7EC96-DB4E-4E5B-8F3C-AC3083084E64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83AADD-4C3F-407C-B67D-34F1449AFC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59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3AADD-4C3F-407C-B67D-34F1449AFC1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82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3AADD-4C3F-407C-B67D-34F1449AFC1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47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4.wdp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microsoft.com/office/2007/relationships/hdphoto" Target="../media/hdphoto1.wdp"/><Relationship Id="rId9" Type="http://schemas.openxmlformats.org/officeDocument/2006/relationships/image" Target="../media/image14.pn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5.png"/><Relationship Id="rId3" Type="http://schemas.openxmlformats.org/officeDocument/2006/relationships/image" Target="../media/image3.png"/><Relationship Id="rId7" Type="http://schemas.openxmlformats.org/officeDocument/2006/relationships/image" Target="../media/image21.jpeg"/><Relationship Id="rId12" Type="http://schemas.microsoft.com/office/2007/relationships/hdphoto" Target="../media/hdphoto4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17.png"/><Relationship Id="rId5" Type="http://schemas.openxmlformats.org/officeDocument/2006/relationships/image" Target="../media/image19.png"/><Relationship Id="rId10" Type="http://schemas.openxmlformats.org/officeDocument/2006/relationships/image" Target="../media/image24.jpeg"/><Relationship Id="rId4" Type="http://schemas.microsoft.com/office/2007/relationships/hdphoto" Target="../media/hdphoto1.wdp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.png"/><Relationship Id="rId7" Type="http://schemas.openxmlformats.org/officeDocument/2006/relationships/image" Target="../media/image28.png"/><Relationship Id="rId12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microsoft.com/office/2007/relationships/hdphoto" Target="../media/hdphoto4.wdp"/><Relationship Id="rId5" Type="http://schemas.openxmlformats.org/officeDocument/2006/relationships/image" Target="../media/image26.png"/><Relationship Id="rId10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microsoft.com/office/2007/relationships/hdphoto" Target="../media/hdphoto6.wdp"/><Relationship Id="rId3" Type="http://schemas.openxmlformats.org/officeDocument/2006/relationships/image" Target="../media/image1.jpeg"/><Relationship Id="rId7" Type="http://schemas.microsoft.com/office/2007/relationships/hdphoto" Target="../media/hdphoto5.wdp"/><Relationship Id="rId12" Type="http://schemas.openxmlformats.org/officeDocument/2006/relationships/image" Target="../media/image35.png"/><Relationship Id="rId17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7.wdp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34.png"/><Relationship Id="rId1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41.png"/><Relationship Id="rId3" Type="http://schemas.openxmlformats.org/officeDocument/2006/relationships/image" Target="../media/image3.png"/><Relationship Id="rId7" Type="http://schemas.openxmlformats.org/officeDocument/2006/relationships/image" Target="../media/image36.png"/><Relationship Id="rId12" Type="http://schemas.openxmlformats.org/officeDocument/2006/relationships/image" Target="../media/image40.png"/><Relationship Id="rId17" Type="http://schemas.microsoft.com/office/2007/relationships/hdphoto" Target="../media/hdphoto8.wdp"/><Relationship Id="rId2" Type="http://schemas.openxmlformats.org/officeDocument/2006/relationships/image" Target="../media/image1.jpe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9.png"/><Relationship Id="rId5" Type="http://schemas.openxmlformats.org/officeDocument/2006/relationships/image" Target="../media/image26.png"/><Relationship Id="rId15" Type="http://schemas.openxmlformats.org/officeDocument/2006/relationships/image" Target="../media/image5.png"/><Relationship Id="rId10" Type="http://schemas.microsoft.com/office/2007/relationships/hdphoto" Target="../media/hdphoto5.wdp"/><Relationship Id="rId4" Type="http://schemas.microsoft.com/office/2007/relationships/hdphoto" Target="../media/hdphoto1.wdp"/><Relationship Id="rId9" Type="http://schemas.openxmlformats.org/officeDocument/2006/relationships/image" Target="../media/image32.png"/><Relationship Id="rId1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04" r="-2204"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8672921" y="3954586"/>
            <a:ext cx="5867400" cy="938792"/>
            <a:chOff x="0" y="0"/>
            <a:chExt cx="3351722" cy="4906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51722" cy="490640"/>
            </a:xfrm>
            <a:custGeom>
              <a:avLst/>
              <a:gdLst/>
              <a:ahLst/>
              <a:cxnLst/>
              <a:rect l="l" t="t" r="r" b="b"/>
              <a:pathLst>
                <a:path w="3351722" h="490640">
                  <a:moveTo>
                    <a:pt x="3351722" y="245320"/>
                  </a:moveTo>
                  <a:lnTo>
                    <a:pt x="3148522" y="490640"/>
                  </a:lnTo>
                  <a:lnTo>
                    <a:pt x="203200" y="490640"/>
                  </a:lnTo>
                  <a:lnTo>
                    <a:pt x="0" y="245320"/>
                  </a:lnTo>
                  <a:lnTo>
                    <a:pt x="203200" y="0"/>
                  </a:lnTo>
                  <a:lnTo>
                    <a:pt x="3148522" y="0"/>
                  </a:lnTo>
                  <a:lnTo>
                    <a:pt x="3351722" y="24532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FFDE59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14300" y="9525"/>
              <a:ext cx="3123122" cy="4811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6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371600" y="3294720"/>
            <a:ext cx="15364640" cy="1706686"/>
          </a:xfrm>
          <a:prstGeom prst="rect">
            <a:avLst/>
          </a:prstGeom>
        </p:spPr>
        <p:txBody>
          <a:bodyPr lIns="0" tIns="0" rIns="0" bIns="0" rtlCol="0" anchor="ctr">
            <a:spAutoFit/>
          </a:bodyPr>
          <a:lstStyle/>
          <a:p>
            <a:pPr algn="ctr">
              <a:lnSpc>
                <a:spcPts val="14889"/>
              </a:lnSpc>
              <a:spcBef>
                <a:spcPct val="0"/>
              </a:spcBef>
            </a:pPr>
            <a:r>
              <a:rPr lang="en-US" sz="6600" dirty="0">
                <a:solidFill>
                  <a:srgbClr val="FFDE59"/>
                </a:solidFill>
                <a:latin typeface="Bicubik"/>
                <a:ea typeface="Bicubik"/>
                <a:cs typeface="Bicubik"/>
                <a:sym typeface="Bicubik"/>
              </a:rPr>
              <a:t>Product  portfolio</a:t>
            </a:r>
          </a:p>
        </p:txBody>
      </p:sp>
      <p:pic>
        <p:nvPicPr>
          <p:cNvPr id="18" name="Picture 17" descr="A gold lion logo with a black background&#10;&#10;AI-generated content may be incorrect.">
            <a:extLst>
              <a:ext uri="{FF2B5EF4-FFF2-40B4-BE49-F238E27FC236}">
                <a16:creationId xmlns:a16="http://schemas.microsoft.com/office/drawing/2014/main" id="{FB4822E5-A1FD-75D9-1DB8-E28A1C5FF7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67"/>
          <a:stretch/>
        </p:blipFill>
        <p:spPr>
          <a:xfrm>
            <a:off x="8814676" y="5278299"/>
            <a:ext cx="2095501" cy="1516186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FA281C18-63A5-2A00-E474-24333A719D5A}"/>
              </a:ext>
            </a:extLst>
          </p:cNvPr>
          <p:cNvGrpSpPr/>
          <p:nvPr/>
        </p:nvGrpSpPr>
        <p:grpSpPr>
          <a:xfrm>
            <a:off x="871718" y="8699495"/>
            <a:ext cx="6060379" cy="679343"/>
            <a:chOff x="-2793398" y="8613645"/>
            <a:chExt cx="5642710" cy="679343"/>
          </a:xfrm>
        </p:grpSpPr>
        <p:sp>
          <p:nvSpPr>
            <p:cNvPr id="21" name="Google Shape;5888;p71">
              <a:extLst>
                <a:ext uri="{FF2B5EF4-FFF2-40B4-BE49-F238E27FC236}">
                  <a16:creationId xmlns:a16="http://schemas.microsoft.com/office/drawing/2014/main" id="{A7A28F00-2854-64D7-5E3C-8D1BEAB590BE}"/>
                </a:ext>
              </a:extLst>
            </p:cNvPr>
            <p:cNvSpPr/>
            <p:nvPr/>
          </p:nvSpPr>
          <p:spPr>
            <a:xfrm>
              <a:off x="-2793398" y="8613645"/>
              <a:ext cx="366335" cy="367290"/>
            </a:xfrm>
            <a:custGeom>
              <a:avLst/>
              <a:gdLst/>
              <a:ahLst/>
              <a:cxnLst/>
              <a:rect l="l" t="t" r="r" b="b"/>
              <a:pathLst>
                <a:path w="12665" h="12698" extrusionOk="0">
                  <a:moveTo>
                    <a:pt x="9200" y="883"/>
                  </a:moveTo>
                  <a:lnTo>
                    <a:pt x="9200" y="1702"/>
                  </a:lnTo>
                  <a:lnTo>
                    <a:pt x="3403" y="1702"/>
                  </a:lnTo>
                  <a:lnTo>
                    <a:pt x="3403" y="883"/>
                  </a:lnTo>
                  <a:close/>
                  <a:moveTo>
                    <a:pt x="4222" y="3340"/>
                  </a:moveTo>
                  <a:lnTo>
                    <a:pt x="4222" y="4191"/>
                  </a:lnTo>
                  <a:lnTo>
                    <a:pt x="3403" y="4191"/>
                  </a:lnTo>
                  <a:lnTo>
                    <a:pt x="3403" y="3340"/>
                  </a:lnTo>
                  <a:close/>
                  <a:moveTo>
                    <a:pt x="6711" y="3340"/>
                  </a:moveTo>
                  <a:lnTo>
                    <a:pt x="6711" y="4191"/>
                  </a:lnTo>
                  <a:lnTo>
                    <a:pt x="5892" y="4191"/>
                  </a:lnTo>
                  <a:lnTo>
                    <a:pt x="5892" y="3340"/>
                  </a:lnTo>
                  <a:close/>
                  <a:moveTo>
                    <a:pt x="9200" y="3340"/>
                  </a:moveTo>
                  <a:lnTo>
                    <a:pt x="9200" y="4191"/>
                  </a:lnTo>
                  <a:lnTo>
                    <a:pt x="8349" y="4191"/>
                  </a:lnTo>
                  <a:lnTo>
                    <a:pt x="8349" y="3340"/>
                  </a:lnTo>
                  <a:close/>
                  <a:moveTo>
                    <a:pt x="4222" y="5010"/>
                  </a:moveTo>
                  <a:lnTo>
                    <a:pt x="4222" y="5829"/>
                  </a:lnTo>
                  <a:lnTo>
                    <a:pt x="3403" y="5829"/>
                  </a:lnTo>
                  <a:lnTo>
                    <a:pt x="3403" y="5010"/>
                  </a:lnTo>
                  <a:close/>
                  <a:moveTo>
                    <a:pt x="6711" y="5010"/>
                  </a:moveTo>
                  <a:lnTo>
                    <a:pt x="6711" y="5829"/>
                  </a:lnTo>
                  <a:lnTo>
                    <a:pt x="5892" y="5829"/>
                  </a:lnTo>
                  <a:lnTo>
                    <a:pt x="5892" y="5010"/>
                  </a:lnTo>
                  <a:close/>
                  <a:moveTo>
                    <a:pt x="9200" y="5010"/>
                  </a:moveTo>
                  <a:lnTo>
                    <a:pt x="9200" y="5829"/>
                  </a:lnTo>
                  <a:lnTo>
                    <a:pt x="8349" y="5829"/>
                  </a:lnTo>
                  <a:lnTo>
                    <a:pt x="8349" y="5010"/>
                  </a:lnTo>
                  <a:close/>
                  <a:moveTo>
                    <a:pt x="4222" y="6648"/>
                  </a:moveTo>
                  <a:lnTo>
                    <a:pt x="4222" y="7499"/>
                  </a:lnTo>
                  <a:lnTo>
                    <a:pt x="3403" y="7499"/>
                  </a:lnTo>
                  <a:lnTo>
                    <a:pt x="3403" y="6648"/>
                  </a:lnTo>
                  <a:close/>
                  <a:moveTo>
                    <a:pt x="6711" y="6648"/>
                  </a:moveTo>
                  <a:lnTo>
                    <a:pt x="6711" y="7499"/>
                  </a:lnTo>
                  <a:lnTo>
                    <a:pt x="5892" y="7499"/>
                  </a:lnTo>
                  <a:lnTo>
                    <a:pt x="5892" y="6648"/>
                  </a:lnTo>
                  <a:close/>
                  <a:moveTo>
                    <a:pt x="9200" y="6648"/>
                  </a:moveTo>
                  <a:lnTo>
                    <a:pt x="9200" y="7499"/>
                  </a:lnTo>
                  <a:lnTo>
                    <a:pt x="8349" y="7499"/>
                  </a:lnTo>
                  <a:lnTo>
                    <a:pt x="8349" y="6648"/>
                  </a:lnTo>
                  <a:close/>
                  <a:moveTo>
                    <a:pt x="1733" y="9137"/>
                  </a:moveTo>
                  <a:lnTo>
                    <a:pt x="1733" y="11909"/>
                  </a:lnTo>
                  <a:lnTo>
                    <a:pt x="819" y="11909"/>
                  </a:lnTo>
                  <a:lnTo>
                    <a:pt x="819" y="9137"/>
                  </a:lnTo>
                  <a:close/>
                  <a:moveTo>
                    <a:pt x="5892" y="9137"/>
                  </a:moveTo>
                  <a:lnTo>
                    <a:pt x="5892" y="11909"/>
                  </a:lnTo>
                  <a:lnTo>
                    <a:pt x="4222" y="11909"/>
                  </a:lnTo>
                  <a:lnTo>
                    <a:pt x="4222" y="9137"/>
                  </a:lnTo>
                  <a:close/>
                  <a:moveTo>
                    <a:pt x="8349" y="9137"/>
                  </a:moveTo>
                  <a:lnTo>
                    <a:pt x="8349" y="11909"/>
                  </a:lnTo>
                  <a:lnTo>
                    <a:pt x="6711" y="11909"/>
                  </a:lnTo>
                  <a:lnTo>
                    <a:pt x="6711" y="9137"/>
                  </a:lnTo>
                  <a:close/>
                  <a:moveTo>
                    <a:pt x="11783" y="9137"/>
                  </a:moveTo>
                  <a:lnTo>
                    <a:pt x="11783" y="11909"/>
                  </a:lnTo>
                  <a:lnTo>
                    <a:pt x="10806" y="11909"/>
                  </a:lnTo>
                  <a:lnTo>
                    <a:pt x="10806" y="9137"/>
                  </a:lnTo>
                  <a:close/>
                  <a:moveTo>
                    <a:pt x="2993" y="1"/>
                  </a:moveTo>
                  <a:cubicBezTo>
                    <a:pt x="2773" y="1"/>
                    <a:pt x="2615" y="190"/>
                    <a:pt x="2615" y="410"/>
                  </a:cubicBezTo>
                  <a:lnTo>
                    <a:pt x="2615" y="1670"/>
                  </a:lnTo>
                  <a:lnTo>
                    <a:pt x="2206" y="1670"/>
                  </a:lnTo>
                  <a:cubicBezTo>
                    <a:pt x="1985" y="1670"/>
                    <a:pt x="1796" y="1859"/>
                    <a:pt x="1796" y="2080"/>
                  </a:cubicBezTo>
                  <a:lnTo>
                    <a:pt x="1796" y="8318"/>
                  </a:lnTo>
                  <a:lnTo>
                    <a:pt x="410" y="8318"/>
                  </a:lnTo>
                  <a:cubicBezTo>
                    <a:pt x="158" y="8318"/>
                    <a:pt x="0" y="8507"/>
                    <a:pt x="0" y="8696"/>
                  </a:cubicBezTo>
                  <a:lnTo>
                    <a:pt x="0" y="12287"/>
                  </a:lnTo>
                  <a:cubicBezTo>
                    <a:pt x="0" y="12540"/>
                    <a:pt x="221" y="12697"/>
                    <a:pt x="410" y="12697"/>
                  </a:cubicBezTo>
                  <a:lnTo>
                    <a:pt x="12256" y="12697"/>
                  </a:lnTo>
                  <a:cubicBezTo>
                    <a:pt x="12508" y="12697"/>
                    <a:pt x="12665" y="12477"/>
                    <a:pt x="12665" y="12287"/>
                  </a:cubicBezTo>
                  <a:lnTo>
                    <a:pt x="12665" y="8696"/>
                  </a:lnTo>
                  <a:cubicBezTo>
                    <a:pt x="12602" y="8475"/>
                    <a:pt x="12445" y="8318"/>
                    <a:pt x="12224" y="8318"/>
                  </a:cubicBezTo>
                  <a:lnTo>
                    <a:pt x="10838" y="8318"/>
                  </a:lnTo>
                  <a:lnTo>
                    <a:pt x="10838" y="2080"/>
                  </a:lnTo>
                  <a:cubicBezTo>
                    <a:pt x="10838" y="1859"/>
                    <a:pt x="10649" y="1670"/>
                    <a:pt x="10460" y="1670"/>
                  </a:cubicBezTo>
                  <a:lnTo>
                    <a:pt x="10019" y="1670"/>
                  </a:lnTo>
                  <a:lnTo>
                    <a:pt x="10019" y="410"/>
                  </a:lnTo>
                  <a:cubicBezTo>
                    <a:pt x="10019" y="158"/>
                    <a:pt x="9830" y="1"/>
                    <a:pt x="9609" y="1"/>
                  </a:cubicBezTo>
                  <a:close/>
                </a:path>
              </a:pathLst>
            </a:custGeom>
            <a:solidFill>
              <a:srgbClr val="FFD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9BA5A96-54AD-F7DB-493E-7A2CC15CAA87}"/>
                </a:ext>
              </a:extLst>
            </p:cNvPr>
            <p:cNvSpPr txBox="1"/>
            <p:nvPr/>
          </p:nvSpPr>
          <p:spPr>
            <a:xfrm>
              <a:off x="-2443843" y="8646657"/>
              <a:ext cx="529315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H 26, R 28, Block-K, Banani, Dhaka, Bangladesh</a:t>
              </a:r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70B985F-3A3D-BA26-273F-F16C3BC2EF93}"/>
              </a:ext>
            </a:extLst>
          </p:cNvPr>
          <p:cNvGrpSpPr/>
          <p:nvPr/>
        </p:nvGrpSpPr>
        <p:grpSpPr>
          <a:xfrm>
            <a:off x="871718" y="9322385"/>
            <a:ext cx="7942958" cy="389078"/>
            <a:chOff x="-1978580" y="3358319"/>
            <a:chExt cx="7942958" cy="389078"/>
          </a:xfrm>
        </p:grpSpPr>
        <p:grpSp>
          <p:nvGrpSpPr>
            <p:cNvPr id="41" name="Google Shape;6386;p72">
              <a:extLst>
                <a:ext uri="{FF2B5EF4-FFF2-40B4-BE49-F238E27FC236}">
                  <a16:creationId xmlns:a16="http://schemas.microsoft.com/office/drawing/2014/main" id="{47E99177-DC34-A268-3ECA-0C7E76FA9D95}"/>
                </a:ext>
              </a:extLst>
            </p:cNvPr>
            <p:cNvGrpSpPr/>
            <p:nvPr/>
          </p:nvGrpSpPr>
          <p:grpSpPr>
            <a:xfrm>
              <a:off x="-1978580" y="3390900"/>
              <a:ext cx="357468" cy="356497"/>
              <a:chOff x="-31455109" y="3909350"/>
              <a:chExt cx="294600" cy="293800"/>
            </a:xfrm>
            <a:solidFill>
              <a:srgbClr val="FFDE59"/>
            </a:solidFill>
          </p:grpSpPr>
          <p:sp>
            <p:nvSpPr>
              <p:cNvPr id="42" name="Google Shape;6387;p72">
                <a:extLst>
                  <a:ext uri="{FF2B5EF4-FFF2-40B4-BE49-F238E27FC236}">
                    <a16:creationId xmlns:a16="http://schemas.microsoft.com/office/drawing/2014/main" id="{3311251D-8DF8-D527-BD89-444CEA1957D1}"/>
                  </a:ext>
                </a:extLst>
              </p:cNvPr>
              <p:cNvSpPr/>
              <p:nvPr/>
            </p:nvSpPr>
            <p:spPr>
              <a:xfrm>
                <a:off x="-31455109" y="3909350"/>
                <a:ext cx="294600" cy="293800"/>
              </a:xfrm>
              <a:custGeom>
                <a:avLst/>
                <a:gdLst/>
                <a:ahLst/>
                <a:cxnLst/>
                <a:rect l="l" t="t" r="r" b="b"/>
                <a:pathLst>
                  <a:path w="11784" h="11752" extrusionOk="0">
                    <a:moveTo>
                      <a:pt x="5199" y="1"/>
                    </a:moveTo>
                    <a:cubicBezTo>
                      <a:pt x="5042" y="1"/>
                      <a:pt x="4916" y="127"/>
                      <a:pt x="4884" y="284"/>
                    </a:cubicBezTo>
                    <a:lnTo>
                      <a:pt x="4727" y="883"/>
                    </a:lnTo>
                    <a:cubicBezTo>
                      <a:pt x="4191" y="977"/>
                      <a:pt x="3655" y="1229"/>
                      <a:pt x="3151" y="1513"/>
                    </a:cubicBezTo>
                    <a:lnTo>
                      <a:pt x="2647" y="1229"/>
                    </a:lnTo>
                    <a:cubicBezTo>
                      <a:pt x="2599" y="1205"/>
                      <a:pt x="2542" y="1195"/>
                      <a:pt x="2482" y="1195"/>
                    </a:cubicBezTo>
                    <a:cubicBezTo>
                      <a:pt x="2386" y="1195"/>
                      <a:pt x="2284" y="1222"/>
                      <a:pt x="2206" y="1261"/>
                    </a:cubicBezTo>
                    <a:lnTo>
                      <a:pt x="1261" y="2206"/>
                    </a:lnTo>
                    <a:cubicBezTo>
                      <a:pt x="1135" y="2332"/>
                      <a:pt x="1135" y="2490"/>
                      <a:pt x="1230" y="2647"/>
                    </a:cubicBezTo>
                    <a:lnTo>
                      <a:pt x="1513" y="3151"/>
                    </a:lnTo>
                    <a:cubicBezTo>
                      <a:pt x="1198" y="3624"/>
                      <a:pt x="978" y="4191"/>
                      <a:pt x="883" y="4726"/>
                    </a:cubicBezTo>
                    <a:lnTo>
                      <a:pt x="284" y="4884"/>
                    </a:lnTo>
                    <a:cubicBezTo>
                      <a:pt x="127" y="4947"/>
                      <a:pt x="1" y="5041"/>
                      <a:pt x="1" y="5199"/>
                    </a:cubicBezTo>
                    <a:lnTo>
                      <a:pt x="1" y="6585"/>
                    </a:lnTo>
                    <a:cubicBezTo>
                      <a:pt x="1" y="6743"/>
                      <a:pt x="127" y="6869"/>
                      <a:pt x="284" y="6900"/>
                    </a:cubicBezTo>
                    <a:lnTo>
                      <a:pt x="883" y="7058"/>
                    </a:lnTo>
                    <a:cubicBezTo>
                      <a:pt x="946" y="7404"/>
                      <a:pt x="1072" y="7782"/>
                      <a:pt x="1230" y="8129"/>
                    </a:cubicBezTo>
                    <a:cubicBezTo>
                      <a:pt x="1504" y="7854"/>
                      <a:pt x="2843" y="6486"/>
                      <a:pt x="2841" y="6486"/>
                    </a:cubicBezTo>
                    <a:lnTo>
                      <a:pt x="2841" y="6486"/>
                    </a:lnTo>
                    <a:cubicBezTo>
                      <a:pt x="2841" y="6486"/>
                      <a:pt x="2839" y="6488"/>
                      <a:pt x="2836" y="6491"/>
                    </a:cubicBezTo>
                    <a:cubicBezTo>
                      <a:pt x="2836" y="6459"/>
                      <a:pt x="2805" y="6050"/>
                      <a:pt x="2805" y="5955"/>
                    </a:cubicBezTo>
                    <a:cubicBezTo>
                      <a:pt x="2773" y="4222"/>
                      <a:pt x="4191" y="2836"/>
                      <a:pt x="5861" y="2836"/>
                    </a:cubicBezTo>
                    <a:cubicBezTo>
                      <a:pt x="7562" y="2836"/>
                      <a:pt x="8948" y="4222"/>
                      <a:pt x="8948" y="5924"/>
                    </a:cubicBezTo>
                    <a:cubicBezTo>
                      <a:pt x="8948" y="7499"/>
                      <a:pt x="7751" y="8822"/>
                      <a:pt x="6113" y="8948"/>
                    </a:cubicBezTo>
                    <a:cubicBezTo>
                      <a:pt x="6066" y="8948"/>
                      <a:pt x="5963" y="8956"/>
                      <a:pt x="5821" y="8956"/>
                    </a:cubicBezTo>
                    <a:cubicBezTo>
                      <a:pt x="5680" y="8956"/>
                      <a:pt x="5499" y="8948"/>
                      <a:pt x="5294" y="8917"/>
                    </a:cubicBezTo>
                    <a:lnTo>
                      <a:pt x="3655" y="10523"/>
                    </a:lnTo>
                    <a:cubicBezTo>
                      <a:pt x="4034" y="10681"/>
                      <a:pt x="4349" y="10807"/>
                      <a:pt x="4727" y="10870"/>
                    </a:cubicBezTo>
                    <a:lnTo>
                      <a:pt x="4884" y="11468"/>
                    </a:lnTo>
                    <a:cubicBezTo>
                      <a:pt x="4916" y="11626"/>
                      <a:pt x="5042" y="11752"/>
                      <a:pt x="5199" y="11752"/>
                    </a:cubicBezTo>
                    <a:lnTo>
                      <a:pt x="6585" y="11752"/>
                    </a:lnTo>
                    <a:cubicBezTo>
                      <a:pt x="6743" y="11752"/>
                      <a:pt x="6869" y="11626"/>
                      <a:pt x="6901" y="11468"/>
                    </a:cubicBezTo>
                    <a:lnTo>
                      <a:pt x="7058" y="10870"/>
                    </a:lnTo>
                    <a:cubicBezTo>
                      <a:pt x="7594" y="10775"/>
                      <a:pt x="8129" y="10523"/>
                      <a:pt x="8633" y="10240"/>
                    </a:cubicBezTo>
                    <a:lnTo>
                      <a:pt x="9137" y="10523"/>
                    </a:lnTo>
                    <a:cubicBezTo>
                      <a:pt x="9185" y="10547"/>
                      <a:pt x="9243" y="10558"/>
                      <a:pt x="9302" y="10558"/>
                    </a:cubicBezTo>
                    <a:cubicBezTo>
                      <a:pt x="9399" y="10558"/>
                      <a:pt x="9501" y="10531"/>
                      <a:pt x="9578" y="10492"/>
                    </a:cubicBezTo>
                    <a:lnTo>
                      <a:pt x="10524" y="9547"/>
                    </a:lnTo>
                    <a:cubicBezTo>
                      <a:pt x="10650" y="9421"/>
                      <a:pt x="10650" y="9263"/>
                      <a:pt x="10555" y="9106"/>
                    </a:cubicBezTo>
                    <a:lnTo>
                      <a:pt x="10303" y="8601"/>
                    </a:lnTo>
                    <a:cubicBezTo>
                      <a:pt x="10618" y="8129"/>
                      <a:pt x="10807" y="7562"/>
                      <a:pt x="10933" y="7026"/>
                    </a:cubicBezTo>
                    <a:lnTo>
                      <a:pt x="11500" y="6869"/>
                    </a:lnTo>
                    <a:cubicBezTo>
                      <a:pt x="11658" y="6806"/>
                      <a:pt x="11784" y="6711"/>
                      <a:pt x="11784" y="6554"/>
                    </a:cubicBezTo>
                    <a:lnTo>
                      <a:pt x="11784" y="5167"/>
                    </a:lnTo>
                    <a:cubicBezTo>
                      <a:pt x="11752" y="5041"/>
                      <a:pt x="11658" y="4915"/>
                      <a:pt x="11500" y="4884"/>
                    </a:cubicBezTo>
                    <a:lnTo>
                      <a:pt x="10902" y="4726"/>
                    </a:lnTo>
                    <a:cubicBezTo>
                      <a:pt x="10807" y="4191"/>
                      <a:pt x="10555" y="3687"/>
                      <a:pt x="10272" y="3151"/>
                    </a:cubicBezTo>
                    <a:lnTo>
                      <a:pt x="10555" y="2647"/>
                    </a:lnTo>
                    <a:cubicBezTo>
                      <a:pt x="10650" y="2521"/>
                      <a:pt x="10587" y="2332"/>
                      <a:pt x="10524" y="2206"/>
                    </a:cubicBezTo>
                    <a:lnTo>
                      <a:pt x="9578" y="1261"/>
                    </a:lnTo>
                    <a:cubicBezTo>
                      <a:pt x="9509" y="1209"/>
                      <a:pt x="9430" y="1185"/>
                      <a:pt x="9347" y="1185"/>
                    </a:cubicBezTo>
                    <a:cubicBezTo>
                      <a:pt x="9279" y="1185"/>
                      <a:pt x="9208" y="1201"/>
                      <a:pt x="9137" y="1229"/>
                    </a:cubicBezTo>
                    <a:lnTo>
                      <a:pt x="8633" y="1513"/>
                    </a:lnTo>
                    <a:cubicBezTo>
                      <a:pt x="8161" y="1198"/>
                      <a:pt x="7594" y="977"/>
                      <a:pt x="7058" y="883"/>
                    </a:cubicBezTo>
                    <a:lnTo>
                      <a:pt x="6901" y="284"/>
                    </a:lnTo>
                    <a:cubicBezTo>
                      <a:pt x="6869" y="127"/>
                      <a:pt x="6743" y="1"/>
                      <a:pt x="658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6388;p72">
                <a:extLst>
                  <a:ext uri="{FF2B5EF4-FFF2-40B4-BE49-F238E27FC236}">
                    <a16:creationId xmlns:a16="http://schemas.microsoft.com/office/drawing/2014/main" id="{8D31D84C-0340-2C83-C4EB-F52E8AAC1DF5}"/>
                  </a:ext>
                </a:extLst>
              </p:cNvPr>
              <p:cNvSpPr/>
              <p:nvPr/>
            </p:nvSpPr>
            <p:spPr>
              <a:xfrm>
                <a:off x="-31455100" y="3997350"/>
                <a:ext cx="215050" cy="205025"/>
              </a:xfrm>
              <a:custGeom>
                <a:avLst/>
                <a:gdLst/>
                <a:ahLst/>
                <a:cxnLst/>
                <a:rect l="l" t="t" r="r" b="b"/>
                <a:pathLst>
                  <a:path w="8602" h="8201" extrusionOk="0">
                    <a:moveTo>
                      <a:pt x="5939" y="0"/>
                    </a:moveTo>
                    <a:cubicBezTo>
                      <a:pt x="4729" y="0"/>
                      <a:pt x="3750" y="854"/>
                      <a:pt x="3561" y="1963"/>
                    </a:cubicBezTo>
                    <a:cubicBezTo>
                      <a:pt x="3466" y="2404"/>
                      <a:pt x="3498" y="2813"/>
                      <a:pt x="3624" y="3223"/>
                    </a:cubicBezTo>
                    <a:lnTo>
                      <a:pt x="410" y="6468"/>
                    </a:lnTo>
                    <a:cubicBezTo>
                      <a:pt x="1" y="6846"/>
                      <a:pt x="1" y="7507"/>
                      <a:pt x="410" y="7917"/>
                    </a:cubicBezTo>
                    <a:cubicBezTo>
                      <a:pt x="600" y="8106"/>
                      <a:pt x="852" y="8200"/>
                      <a:pt x="1111" y="8200"/>
                    </a:cubicBezTo>
                    <a:cubicBezTo>
                      <a:pt x="1371" y="8200"/>
                      <a:pt x="1639" y="8106"/>
                      <a:pt x="1860" y="7917"/>
                    </a:cubicBezTo>
                    <a:lnTo>
                      <a:pt x="5136" y="4640"/>
                    </a:lnTo>
                    <a:cubicBezTo>
                      <a:pt x="5388" y="4735"/>
                      <a:pt x="5664" y="4782"/>
                      <a:pt x="5947" y="4782"/>
                    </a:cubicBezTo>
                    <a:cubicBezTo>
                      <a:pt x="6231" y="4782"/>
                      <a:pt x="6522" y="4735"/>
                      <a:pt x="6806" y="4640"/>
                    </a:cubicBezTo>
                    <a:cubicBezTo>
                      <a:pt x="7846" y="4294"/>
                      <a:pt x="8602" y="3065"/>
                      <a:pt x="8224" y="1773"/>
                    </a:cubicBezTo>
                    <a:cubicBezTo>
                      <a:pt x="8192" y="1647"/>
                      <a:pt x="8129" y="1553"/>
                      <a:pt x="8003" y="1521"/>
                    </a:cubicBezTo>
                    <a:cubicBezTo>
                      <a:pt x="7972" y="1514"/>
                      <a:pt x="7942" y="1510"/>
                      <a:pt x="7914" y="1510"/>
                    </a:cubicBezTo>
                    <a:cubicBezTo>
                      <a:pt x="7830" y="1510"/>
                      <a:pt x="7759" y="1545"/>
                      <a:pt x="7688" y="1616"/>
                    </a:cubicBezTo>
                    <a:lnTo>
                      <a:pt x="6901" y="2404"/>
                    </a:lnTo>
                    <a:cubicBezTo>
                      <a:pt x="6759" y="2530"/>
                      <a:pt x="6578" y="2593"/>
                      <a:pt x="6400" y="2593"/>
                    </a:cubicBezTo>
                    <a:cubicBezTo>
                      <a:pt x="6223" y="2593"/>
                      <a:pt x="6050" y="2530"/>
                      <a:pt x="5924" y="2404"/>
                    </a:cubicBezTo>
                    <a:cubicBezTo>
                      <a:pt x="5640" y="2120"/>
                      <a:pt x="5640" y="1679"/>
                      <a:pt x="5924" y="1395"/>
                    </a:cubicBezTo>
                    <a:lnTo>
                      <a:pt x="6711" y="608"/>
                    </a:lnTo>
                    <a:cubicBezTo>
                      <a:pt x="6774" y="545"/>
                      <a:pt x="6806" y="419"/>
                      <a:pt x="6774" y="293"/>
                    </a:cubicBezTo>
                    <a:cubicBezTo>
                      <a:pt x="6743" y="198"/>
                      <a:pt x="6648" y="104"/>
                      <a:pt x="6554" y="72"/>
                    </a:cubicBezTo>
                    <a:cubicBezTo>
                      <a:pt x="6344" y="23"/>
                      <a:pt x="6139" y="0"/>
                      <a:pt x="593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4DA41F0-F2F3-A6BA-254F-CB8D81B9C6F4}"/>
                </a:ext>
              </a:extLst>
            </p:cNvPr>
            <p:cNvSpPr txBox="1"/>
            <p:nvPr/>
          </p:nvSpPr>
          <p:spPr>
            <a:xfrm>
              <a:off x="-1605668" y="3358319"/>
              <a:ext cx="757004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 err="1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Ishwardi</a:t>
              </a:r>
              <a:r>
                <a:rPr lang="en-US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 Export Processing Zone, </a:t>
              </a:r>
              <a:r>
                <a:rPr lang="en-US" dirty="0" err="1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Ishwardi</a:t>
              </a:r>
              <a:r>
                <a:rPr lang="en-US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, Bangladesh </a:t>
              </a:r>
              <a:endParaRPr lang="en-US" dirty="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19D7C91-872A-B83D-7A31-A8E6F4FBAA17}"/>
              </a:ext>
            </a:extLst>
          </p:cNvPr>
          <p:cNvGrpSpPr/>
          <p:nvPr/>
        </p:nvGrpSpPr>
        <p:grpSpPr>
          <a:xfrm>
            <a:off x="872322" y="8031901"/>
            <a:ext cx="4740728" cy="379413"/>
            <a:chOff x="-1972003" y="4074955"/>
            <a:chExt cx="4740728" cy="379413"/>
          </a:xfrm>
        </p:grpSpPr>
        <p:grpSp>
          <p:nvGrpSpPr>
            <p:cNvPr id="30" name="Google Shape;6311;p72">
              <a:extLst>
                <a:ext uri="{FF2B5EF4-FFF2-40B4-BE49-F238E27FC236}">
                  <a16:creationId xmlns:a16="http://schemas.microsoft.com/office/drawing/2014/main" id="{9C1FBDD0-B8E7-1A21-63C8-41A8244B9E01}"/>
                </a:ext>
              </a:extLst>
            </p:cNvPr>
            <p:cNvGrpSpPr/>
            <p:nvPr/>
          </p:nvGrpSpPr>
          <p:grpSpPr>
            <a:xfrm>
              <a:off x="-1972003" y="4074955"/>
              <a:ext cx="354586" cy="355557"/>
              <a:chOff x="-33645475" y="3944800"/>
              <a:chExt cx="292225" cy="293025"/>
            </a:xfrm>
            <a:solidFill>
              <a:srgbClr val="FFDE59"/>
            </a:solidFill>
          </p:grpSpPr>
          <p:sp>
            <p:nvSpPr>
              <p:cNvPr id="31" name="Google Shape;6312;p72">
                <a:extLst>
                  <a:ext uri="{FF2B5EF4-FFF2-40B4-BE49-F238E27FC236}">
                    <a16:creationId xmlns:a16="http://schemas.microsoft.com/office/drawing/2014/main" id="{C43568FD-D040-868B-4106-D76766652AFE}"/>
                  </a:ext>
                </a:extLst>
              </p:cNvPr>
              <p:cNvSpPr/>
              <p:nvPr/>
            </p:nvSpPr>
            <p:spPr>
              <a:xfrm>
                <a:off x="-33549375" y="3944800"/>
                <a:ext cx="98475" cy="70900"/>
              </a:xfrm>
              <a:custGeom>
                <a:avLst/>
                <a:gdLst/>
                <a:ahLst/>
                <a:cxnLst/>
                <a:rect l="l" t="t" r="r" b="b"/>
                <a:pathLst>
                  <a:path w="3939" h="2836" extrusionOk="0">
                    <a:moveTo>
                      <a:pt x="1985" y="0"/>
                    </a:moveTo>
                    <a:cubicBezTo>
                      <a:pt x="1260" y="0"/>
                      <a:pt x="473" y="946"/>
                      <a:pt x="0" y="2521"/>
                    </a:cubicBezTo>
                    <a:cubicBezTo>
                      <a:pt x="158" y="2615"/>
                      <a:pt x="284" y="2710"/>
                      <a:pt x="410" y="2836"/>
                    </a:cubicBezTo>
                    <a:cubicBezTo>
                      <a:pt x="914" y="2773"/>
                      <a:pt x="1481" y="2773"/>
                      <a:pt x="1985" y="2773"/>
                    </a:cubicBezTo>
                    <a:cubicBezTo>
                      <a:pt x="2489" y="2773"/>
                      <a:pt x="3056" y="2804"/>
                      <a:pt x="3560" y="2836"/>
                    </a:cubicBezTo>
                    <a:cubicBezTo>
                      <a:pt x="3623" y="2678"/>
                      <a:pt x="3781" y="2584"/>
                      <a:pt x="3938" y="2521"/>
                    </a:cubicBezTo>
                    <a:cubicBezTo>
                      <a:pt x="3529" y="946"/>
                      <a:pt x="2741" y="0"/>
                      <a:pt x="19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6313;p72">
                <a:extLst>
                  <a:ext uri="{FF2B5EF4-FFF2-40B4-BE49-F238E27FC236}">
                    <a16:creationId xmlns:a16="http://schemas.microsoft.com/office/drawing/2014/main" id="{A3D9AA3B-DCF4-0375-B035-051B141B88EF}"/>
                  </a:ext>
                </a:extLst>
              </p:cNvPr>
              <p:cNvSpPr/>
              <p:nvPr/>
            </p:nvSpPr>
            <p:spPr>
              <a:xfrm>
                <a:off x="-33645475" y="4041675"/>
                <a:ext cx="70900" cy="98475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3939" extrusionOk="0">
                    <a:moveTo>
                      <a:pt x="2521" y="0"/>
                    </a:moveTo>
                    <a:cubicBezTo>
                      <a:pt x="946" y="473"/>
                      <a:pt x="32" y="1229"/>
                      <a:pt x="32" y="1954"/>
                    </a:cubicBezTo>
                    <a:cubicBezTo>
                      <a:pt x="1" y="2710"/>
                      <a:pt x="946" y="3466"/>
                      <a:pt x="2521" y="3939"/>
                    </a:cubicBezTo>
                    <a:cubicBezTo>
                      <a:pt x="2584" y="3781"/>
                      <a:pt x="2710" y="3655"/>
                      <a:pt x="2836" y="3529"/>
                    </a:cubicBezTo>
                    <a:cubicBezTo>
                      <a:pt x="2773" y="3025"/>
                      <a:pt x="2773" y="2521"/>
                      <a:pt x="2773" y="1954"/>
                    </a:cubicBezTo>
                    <a:cubicBezTo>
                      <a:pt x="2773" y="1418"/>
                      <a:pt x="2805" y="914"/>
                      <a:pt x="2836" y="379"/>
                    </a:cubicBezTo>
                    <a:cubicBezTo>
                      <a:pt x="2679" y="316"/>
                      <a:pt x="2553" y="158"/>
                      <a:pt x="252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6314;p72">
                <a:extLst>
                  <a:ext uri="{FF2B5EF4-FFF2-40B4-BE49-F238E27FC236}">
                    <a16:creationId xmlns:a16="http://schemas.microsoft.com/office/drawing/2014/main" id="{458B0A67-70F5-9260-C886-BF6342BBEA78}"/>
                  </a:ext>
                </a:extLst>
              </p:cNvPr>
              <p:cNvSpPr/>
              <p:nvPr/>
            </p:nvSpPr>
            <p:spPr>
              <a:xfrm>
                <a:off x="-33424150" y="4042450"/>
                <a:ext cx="709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2081" extrusionOk="0">
                    <a:moveTo>
                      <a:pt x="316" y="1"/>
                    </a:moveTo>
                    <a:cubicBezTo>
                      <a:pt x="253" y="159"/>
                      <a:pt x="127" y="285"/>
                      <a:pt x="1" y="379"/>
                    </a:cubicBezTo>
                    <a:cubicBezTo>
                      <a:pt x="32" y="600"/>
                      <a:pt x="32" y="789"/>
                      <a:pt x="32" y="978"/>
                    </a:cubicBezTo>
                    <a:cubicBezTo>
                      <a:pt x="158" y="978"/>
                      <a:pt x="284" y="946"/>
                      <a:pt x="442" y="946"/>
                    </a:cubicBezTo>
                    <a:cubicBezTo>
                      <a:pt x="1387" y="946"/>
                      <a:pt x="2237" y="1387"/>
                      <a:pt x="2804" y="2080"/>
                    </a:cubicBezTo>
                    <a:lnTo>
                      <a:pt x="2804" y="1954"/>
                    </a:lnTo>
                    <a:cubicBezTo>
                      <a:pt x="2836" y="1230"/>
                      <a:pt x="1891" y="474"/>
                      <a:pt x="3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6315;p72">
                <a:extLst>
                  <a:ext uri="{FF2B5EF4-FFF2-40B4-BE49-F238E27FC236}">
                    <a16:creationId xmlns:a16="http://schemas.microsoft.com/office/drawing/2014/main" id="{3A336424-3D35-DFDF-E993-C63D2659802A}"/>
                  </a:ext>
                </a:extLst>
              </p:cNvPr>
              <p:cNvSpPr/>
              <p:nvPr/>
            </p:nvSpPr>
            <p:spPr>
              <a:xfrm>
                <a:off x="-33549375" y="4165325"/>
                <a:ext cx="86650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2837" extrusionOk="0">
                    <a:moveTo>
                      <a:pt x="410" y="1"/>
                    </a:moveTo>
                    <a:cubicBezTo>
                      <a:pt x="315" y="158"/>
                      <a:pt x="158" y="284"/>
                      <a:pt x="0" y="316"/>
                    </a:cubicBezTo>
                    <a:cubicBezTo>
                      <a:pt x="473" y="1891"/>
                      <a:pt x="1260" y="2836"/>
                      <a:pt x="1985" y="2836"/>
                    </a:cubicBezTo>
                    <a:cubicBezTo>
                      <a:pt x="2489" y="2836"/>
                      <a:pt x="3056" y="2364"/>
                      <a:pt x="3466" y="1544"/>
                    </a:cubicBezTo>
                    <a:lnTo>
                      <a:pt x="3119" y="1072"/>
                    </a:lnTo>
                    <a:cubicBezTo>
                      <a:pt x="2836" y="851"/>
                      <a:pt x="2678" y="473"/>
                      <a:pt x="2521" y="95"/>
                    </a:cubicBezTo>
                    <a:lnTo>
                      <a:pt x="1985" y="95"/>
                    </a:lnTo>
                    <a:cubicBezTo>
                      <a:pt x="1418" y="95"/>
                      <a:pt x="882" y="64"/>
                      <a:pt x="4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6316;p72">
                <a:extLst>
                  <a:ext uri="{FF2B5EF4-FFF2-40B4-BE49-F238E27FC236}">
                    <a16:creationId xmlns:a16="http://schemas.microsoft.com/office/drawing/2014/main" id="{6549F2DE-AB2B-FDE5-4BB6-F79BD2292275}"/>
                  </a:ext>
                </a:extLst>
              </p:cNvPr>
              <p:cNvSpPr/>
              <p:nvPr/>
            </p:nvSpPr>
            <p:spPr>
              <a:xfrm>
                <a:off x="-33558825" y="4030650"/>
                <a:ext cx="118950" cy="120525"/>
              </a:xfrm>
              <a:custGeom>
                <a:avLst/>
                <a:gdLst/>
                <a:ahLst/>
                <a:cxnLst/>
                <a:rect l="l" t="t" r="r" b="b"/>
                <a:pathLst>
                  <a:path w="4758" h="4821" extrusionOk="0">
                    <a:moveTo>
                      <a:pt x="2395" y="0"/>
                    </a:moveTo>
                    <a:cubicBezTo>
                      <a:pt x="1922" y="0"/>
                      <a:pt x="1418" y="32"/>
                      <a:pt x="1008" y="95"/>
                    </a:cubicBezTo>
                    <a:cubicBezTo>
                      <a:pt x="977" y="599"/>
                      <a:pt x="599" y="977"/>
                      <a:pt x="63" y="1040"/>
                    </a:cubicBezTo>
                    <a:cubicBezTo>
                      <a:pt x="32" y="1450"/>
                      <a:pt x="0" y="1922"/>
                      <a:pt x="0" y="2395"/>
                    </a:cubicBezTo>
                    <a:cubicBezTo>
                      <a:pt x="0" y="2867"/>
                      <a:pt x="32" y="3340"/>
                      <a:pt x="63" y="3781"/>
                    </a:cubicBezTo>
                    <a:cubicBezTo>
                      <a:pt x="599" y="3812"/>
                      <a:pt x="977" y="4222"/>
                      <a:pt x="1008" y="4726"/>
                    </a:cubicBezTo>
                    <a:cubicBezTo>
                      <a:pt x="1449" y="4758"/>
                      <a:pt x="1922" y="4821"/>
                      <a:pt x="2395" y="4821"/>
                    </a:cubicBezTo>
                    <a:lnTo>
                      <a:pt x="2804" y="4821"/>
                    </a:lnTo>
                    <a:cubicBezTo>
                      <a:pt x="2804" y="4695"/>
                      <a:pt x="2741" y="4569"/>
                      <a:pt x="2741" y="4506"/>
                    </a:cubicBezTo>
                    <a:cubicBezTo>
                      <a:pt x="2741" y="3151"/>
                      <a:pt x="3592" y="2017"/>
                      <a:pt x="4757" y="1576"/>
                    </a:cubicBezTo>
                    <a:cubicBezTo>
                      <a:pt x="4757" y="1387"/>
                      <a:pt x="4726" y="1229"/>
                      <a:pt x="4726" y="1040"/>
                    </a:cubicBezTo>
                    <a:cubicBezTo>
                      <a:pt x="4222" y="977"/>
                      <a:pt x="3812" y="599"/>
                      <a:pt x="3781" y="95"/>
                    </a:cubicBezTo>
                    <a:cubicBezTo>
                      <a:pt x="3340" y="32"/>
                      <a:pt x="2867" y="0"/>
                      <a:pt x="23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6317;p72">
                <a:extLst>
                  <a:ext uri="{FF2B5EF4-FFF2-40B4-BE49-F238E27FC236}">
                    <a16:creationId xmlns:a16="http://schemas.microsoft.com/office/drawing/2014/main" id="{AC95F145-77F4-A3B7-D7D6-4CED578ED969}"/>
                  </a:ext>
                </a:extLst>
              </p:cNvPr>
              <p:cNvSpPr/>
              <p:nvPr/>
            </p:nvSpPr>
            <p:spPr>
              <a:xfrm>
                <a:off x="-33639950" y="4129900"/>
                <a:ext cx="100825" cy="100825"/>
              </a:xfrm>
              <a:custGeom>
                <a:avLst/>
                <a:gdLst/>
                <a:ahLst/>
                <a:cxnLst/>
                <a:rect l="l" t="t" r="r" b="b"/>
                <a:pathLst>
                  <a:path w="4033" h="403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567" y="1953"/>
                      <a:pt x="2111" y="3466"/>
                      <a:pt x="4033" y="4033"/>
                    </a:cubicBezTo>
                    <a:cubicBezTo>
                      <a:pt x="3592" y="3466"/>
                      <a:pt x="3245" y="2741"/>
                      <a:pt x="2962" y="1827"/>
                    </a:cubicBezTo>
                    <a:cubicBezTo>
                      <a:pt x="2584" y="1733"/>
                      <a:pt x="2300" y="1481"/>
                      <a:pt x="2206" y="1071"/>
                    </a:cubicBezTo>
                    <a:cubicBezTo>
                      <a:pt x="1323" y="851"/>
                      <a:pt x="567" y="44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6318;p72">
                <a:extLst>
                  <a:ext uri="{FF2B5EF4-FFF2-40B4-BE49-F238E27FC236}">
                    <a16:creationId xmlns:a16="http://schemas.microsoft.com/office/drawing/2014/main" id="{0C9BB6A2-00D8-1BCB-0CFE-0949C1F868B8}"/>
                  </a:ext>
                </a:extLst>
              </p:cNvPr>
              <p:cNvSpPr/>
              <p:nvPr/>
            </p:nvSpPr>
            <p:spPr>
              <a:xfrm>
                <a:off x="-33459600" y="3951875"/>
                <a:ext cx="100850" cy="100075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4003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42" y="537"/>
                      <a:pt x="788" y="1293"/>
                      <a:pt x="1072" y="2206"/>
                    </a:cubicBezTo>
                    <a:cubicBezTo>
                      <a:pt x="1419" y="2238"/>
                      <a:pt x="1734" y="2553"/>
                      <a:pt x="1828" y="2962"/>
                    </a:cubicBezTo>
                    <a:cubicBezTo>
                      <a:pt x="2710" y="3183"/>
                      <a:pt x="3466" y="3592"/>
                      <a:pt x="4033" y="4002"/>
                    </a:cubicBezTo>
                    <a:cubicBezTo>
                      <a:pt x="3466" y="2080"/>
                      <a:pt x="1923" y="537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6319;p72">
                <a:extLst>
                  <a:ext uri="{FF2B5EF4-FFF2-40B4-BE49-F238E27FC236}">
                    <a16:creationId xmlns:a16="http://schemas.microsoft.com/office/drawing/2014/main" id="{2FDB6186-63BD-6D25-0C53-7DD0A42522C5}"/>
                  </a:ext>
                </a:extLst>
              </p:cNvPr>
              <p:cNvSpPr/>
              <p:nvPr/>
            </p:nvSpPr>
            <p:spPr>
              <a:xfrm>
                <a:off x="-33639950" y="3951100"/>
                <a:ext cx="100825" cy="100050"/>
              </a:xfrm>
              <a:custGeom>
                <a:avLst/>
                <a:gdLst/>
                <a:ahLst/>
                <a:cxnLst/>
                <a:rect l="l" t="t" r="r" b="b"/>
                <a:pathLst>
                  <a:path w="4033" h="4002" extrusionOk="0">
                    <a:moveTo>
                      <a:pt x="4033" y="0"/>
                    </a:moveTo>
                    <a:lnTo>
                      <a:pt x="4033" y="0"/>
                    </a:lnTo>
                    <a:cubicBezTo>
                      <a:pt x="2111" y="536"/>
                      <a:pt x="567" y="2080"/>
                      <a:pt x="0" y="4002"/>
                    </a:cubicBezTo>
                    <a:cubicBezTo>
                      <a:pt x="567" y="3592"/>
                      <a:pt x="1323" y="3214"/>
                      <a:pt x="2206" y="2962"/>
                    </a:cubicBezTo>
                    <a:cubicBezTo>
                      <a:pt x="2300" y="2552"/>
                      <a:pt x="2615" y="2269"/>
                      <a:pt x="2962" y="2206"/>
                    </a:cubicBezTo>
                    <a:cubicBezTo>
                      <a:pt x="3214" y="1292"/>
                      <a:pt x="3592" y="505"/>
                      <a:pt x="40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6320;p72">
                <a:extLst>
                  <a:ext uri="{FF2B5EF4-FFF2-40B4-BE49-F238E27FC236}">
                    <a16:creationId xmlns:a16="http://schemas.microsoft.com/office/drawing/2014/main" id="{B467781A-F27A-873F-E662-F999F773901C}"/>
                  </a:ext>
                </a:extLst>
              </p:cNvPr>
              <p:cNvSpPr/>
              <p:nvPr/>
            </p:nvSpPr>
            <p:spPr>
              <a:xfrm>
                <a:off x="-33472975" y="4082625"/>
                <a:ext cx="119725" cy="155200"/>
              </a:xfrm>
              <a:custGeom>
                <a:avLst/>
                <a:gdLst/>
                <a:ahLst/>
                <a:cxnLst/>
                <a:rect l="l" t="t" r="r" b="b"/>
                <a:pathLst>
                  <a:path w="4789" h="6208" extrusionOk="0">
                    <a:moveTo>
                      <a:pt x="2395" y="1355"/>
                    </a:moveTo>
                    <a:cubicBezTo>
                      <a:pt x="2930" y="1355"/>
                      <a:pt x="3403" y="1828"/>
                      <a:pt x="3403" y="2364"/>
                    </a:cubicBezTo>
                    <a:cubicBezTo>
                      <a:pt x="3403" y="2962"/>
                      <a:pt x="2930" y="3403"/>
                      <a:pt x="2395" y="3403"/>
                    </a:cubicBezTo>
                    <a:cubicBezTo>
                      <a:pt x="1827" y="3403"/>
                      <a:pt x="1355" y="2931"/>
                      <a:pt x="1355" y="2364"/>
                    </a:cubicBezTo>
                    <a:cubicBezTo>
                      <a:pt x="1355" y="1828"/>
                      <a:pt x="1827" y="1355"/>
                      <a:pt x="2395" y="1355"/>
                    </a:cubicBezTo>
                    <a:close/>
                    <a:moveTo>
                      <a:pt x="2395" y="1"/>
                    </a:moveTo>
                    <a:cubicBezTo>
                      <a:pt x="1040" y="1"/>
                      <a:pt x="0" y="1072"/>
                      <a:pt x="0" y="2427"/>
                    </a:cubicBezTo>
                    <a:cubicBezTo>
                      <a:pt x="0" y="2994"/>
                      <a:pt x="221" y="3592"/>
                      <a:pt x="630" y="4002"/>
                    </a:cubicBezTo>
                    <a:lnTo>
                      <a:pt x="2111" y="6050"/>
                    </a:lnTo>
                    <a:cubicBezTo>
                      <a:pt x="2206" y="6113"/>
                      <a:pt x="2269" y="6207"/>
                      <a:pt x="2395" y="6207"/>
                    </a:cubicBezTo>
                    <a:cubicBezTo>
                      <a:pt x="2521" y="6207"/>
                      <a:pt x="2584" y="6144"/>
                      <a:pt x="2678" y="6050"/>
                    </a:cubicBezTo>
                    <a:lnTo>
                      <a:pt x="4442" y="3592"/>
                    </a:lnTo>
                    <a:cubicBezTo>
                      <a:pt x="4663" y="3246"/>
                      <a:pt x="4757" y="2805"/>
                      <a:pt x="4757" y="2364"/>
                    </a:cubicBezTo>
                    <a:cubicBezTo>
                      <a:pt x="4789" y="1072"/>
                      <a:pt x="3686" y="1"/>
                      <a:pt x="23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6321;p72">
                <a:extLst>
                  <a:ext uri="{FF2B5EF4-FFF2-40B4-BE49-F238E27FC236}">
                    <a16:creationId xmlns:a16="http://schemas.microsoft.com/office/drawing/2014/main" id="{A8EA606C-3DD3-3FB2-C174-9C28275FE79B}"/>
                  </a:ext>
                </a:extLst>
              </p:cNvPr>
              <p:cNvSpPr/>
              <p:nvPr/>
            </p:nvSpPr>
            <p:spPr>
              <a:xfrm>
                <a:off x="-33421775" y="4133825"/>
                <a:ext cx="173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726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79"/>
                    </a:cubicBezTo>
                    <a:cubicBezTo>
                      <a:pt x="0" y="568"/>
                      <a:pt x="158" y="725"/>
                      <a:pt x="347" y="725"/>
                    </a:cubicBezTo>
                    <a:cubicBezTo>
                      <a:pt x="536" y="725"/>
                      <a:pt x="693" y="568"/>
                      <a:pt x="693" y="379"/>
                    </a:cubicBez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484DEBA-B954-FBFE-DD1D-A6852109B104}"/>
                </a:ext>
              </a:extLst>
            </p:cNvPr>
            <p:cNvSpPr txBox="1"/>
            <p:nvPr/>
          </p:nvSpPr>
          <p:spPr>
            <a:xfrm>
              <a:off x="-1543158" y="4088493"/>
              <a:ext cx="4311883" cy="3658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www.gltcbd.com</a:t>
              </a:r>
              <a:endParaRPr lang="en-US" dirty="0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D21D0AF-A783-4755-CDE9-94CA2BF0C77C}"/>
              </a:ext>
            </a:extLst>
          </p:cNvPr>
          <p:cNvGrpSpPr/>
          <p:nvPr/>
        </p:nvGrpSpPr>
        <p:grpSpPr>
          <a:xfrm>
            <a:off x="872322" y="7436618"/>
            <a:ext cx="4353148" cy="369332"/>
            <a:chOff x="-1978569" y="4666874"/>
            <a:chExt cx="4353148" cy="369332"/>
          </a:xfrm>
        </p:grpSpPr>
        <p:grpSp>
          <p:nvGrpSpPr>
            <p:cNvPr id="25" name="Google Shape;7815;p75">
              <a:extLst>
                <a:ext uri="{FF2B5EF4-FFF2-40B4-BE49-F238E27FC236}">
                  <a16:creationId xmlns:a16="http://schemas.microsoft.com/office/drawing/2014/main" id="{D6647978-0ABF-DC30-6F29-BEAE334FC99B}"/>
                </a:ext>
              </a:extLst>
            </p:cNvPr>
            <p:cNvGrpSpPr/>
            <p:nvPr/>
          </p:nvGrpSpPr>
          <p:grpSpPr>
            <a:xfrm>
              <a:off x="-1978569" y="4707635"/>
              <a:ext cx="421927" cy="297195"/>
              <a:chOff x="-1199300" y="3279250"/>
              <a:chExt cx="293025" cy="206400"/>
            </a:xfrm>
            <a:solidFill>
              <a:srgbClr val="FFDE59"/>
            </a:solidFill>
          </p:grpSpPr>
          <p:sp>
            <p:nvSpPr>
              <p:cNvPr id="26" name="Google Shape;7816;p75">
                <a:extLst>
                  <a:ext uri="{FF2B5EF4-FFF2-40B4-BE49-F238E27FC236}">
                    <a16:creationId xmlns:a16="http://schemas.microsoft.com/office/drawing/2014/main" id="{1F88B7F1-4ED2-12D5-CD11-C558654BEE04}"/>
                  </a:ext>
                </a:extLst>
              </p:cNvPr>
              <p:cNvSpPr/>
              <p:nvPr/>
            </p:nvSpPr>
            <p:spPr>
              <a:xfrm>
                <a:off x="-1183550" y="3395050"/>
                <a:ext cx="261525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10461" h="3624" extrusionOk="0">
                    <a:moveTo>
                      <a:pt x="3498" y="0"/>
                    </a:moveTo>
                    <a:lnTo>
                      <a:pt x="1" y="3529"/>
                    </a:lnTo>
                    <a:cubicBezTo>
                      <a:pt x="127" y="3623"/>
                      <a:pt x="284" y="3623"/>
                      <a:pt x="442" y="3623"/>
                    </a:cubicBezTo>
                    <a:lnTo>
                      <a:pt x="10051" y="3623"/>
                    </a:lnTo>
                    <a:cubicBezTo>
                      <a:pt x="10208" y="3623"/>
                      <a:pt x="10366" y="3560"/>
                      <a:pt x="10460" y="3529"/>
                    </a:cubicBezTo>
                    <a:lnTo>
                      <a:pt x="6963" y="0"/>
                    </a:lnTo>
                    <a:lnTo>
                      <a:pt x="5986" y="977"/>
                    </a:lnTo>
                    <a:cubicBezTo>
                      <a:pt x="5797" y="1166"/>
                      <a:pt x="5522" y="1260"/>
                      <a:pt x="5242" y="1260"/>
                    </a:cubicBezTo>
                    <a:cubicBezTo>
                      <a:pt x="4963" y="1260"/>
                      <a:pt x="4679" y="1166"/>
                      <a:pt x="4474" y="977"/>
                    </a:cubicBezTo>
                    <a:lnTo>
                      <a:pt x="349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817;p75">
                <a:extLst>
                  <a:ext uri="{FF2B5EF4-FFF2-40B4-BE49-F238E27FC236}">
                    <a16:creationId xmlns:a16="http://schemas.microsoft.com/office/drawing/2014/main" id="{A745A173-EFA5-A119-7513-707E4ECE2CDD}"/>
                  </a:ext>
                </a:extLst>
              </p:cNvPr>
              <p:cNvSpPr/>
              <p:nvPr/>
            </p:nvSpPr>
            <p:spPr>
              <a:xfrm>
                <a:off x="-1184325" y="3279250"/>
                <a:ext cx="261500" cy="129400"/>
              </a:xfrm>
              <a:custGeom>
                <a:avLst/>
                <a:gdLst/>
                <a:ahLst/>
                <a:cxnLst/>
                <a:rect l="l" t="t" r="r" b="b"/>
                <a:pathLst>
                  <a:path w="10460" h="5176" extrusionOk="0">
                    <a:moveTo>
                      <a:pt x="410" y="1"/>
                    </a:moveTo>
                    <a:cubicBezTo>
                      <a:pt x="252" y="1"/>
                      <a:pt x="95" y="64"/>
                      <a:pt x="0" y="95"/>
                    </a:cubicBezTo>
                    <a:lnTo>
                      <a:pt x="3781" y="3876"/>
                    </a:lnTo>
                    <a:lnTo>
                      <a:pt x="4978" y="5105"/>
                    </a:lnTo>
                    <a:cubicBezTo>
                      <a:pt x="5041" y="5152"/>
                      <a:pt x="5143" y="5175"/>
                      <a:pt x="5246" y="5175"/>
                    </a:cubicBezTo>
                    <a:cubicBezTo>
                      <a:pt x="5348" y="5175"/>
                      <a:pt x="5450" y="5152"/>
                      <a:pt x="5513" y="5105"/>
                    </a:cubicBezTo>
                    <a:lnTo>
                      <a:pt x="6711" y="3876"/>
                    </a:lnTo>
                    <a:lnTo>
                      <a:pt x="10460" y="95"/>
                    </a:lnTo>
                    <a:cubicBezTo>
                      <a:pt x="10334" y="1"/>
                      <a:pt x="10176" y="1"/>
                      <a:pt x="100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818;p75">
                <a:extLst>
                  <a:ext uri="{FF2B5EF4-FFF2-40B4-BE49-F238E27FC236}">
                    <a16:creationId xmlns:a16="http://schemas.microsoft.com/office/drawing/2014/main" id="{A690D506-B47F-73CE-3630-3A0B988FDDB5}"/>
                  </a:ext>
                </a:extLst>
              </p:cNvPr>
              <p:cNvSpPr/>
              <p:nvPr/>
            </p:nvSpPr>
            <p:spPr>
              <a:xfrm>
                <a:off x="-1199300" y="3294225"/>
                <a:ext cx="90600" cy="175650"/>
              </a:xfrm>
              <a:custGeom>
                <a:avLst/>
                <a:gdLst/>
                <a:ahLst/>
                <a:cxnLst/>
                <a:rect l="l" t="t" r="r" b="b"/>
                <a:pathLst>
                  <a:path w="3624" h="7026" extrusionOk="0">
                    <a:moveTo>
                      <a:pt x="126" y="0"/>
                    </a:moveTo>
                    <a:cubicBezTo>
                      <a:pt x="32" y="126"/>
                      <a:pt x="0" y="284"/>
                      <a:pt x="0" y="441"/>
                    </a:cubicBezTo>
                    <a:lnTo>
                      <a:pt x="0" y="6585"/>
                    </a:lnTo>
                    <a:cubicBezTo>
                      <a:pt x="0" y="6742"/>
                      <a:pt x="32" y="6900"/>
                      <a:pt x="126" y="7026"/>
                    </a:cubicBezTo>
                    <a:lnTo>
                      <a:pt x="3624" y="3466"/>
                    </a:lnTo>
                    <a:lnTo>
                      <a:pt x="12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819;p75">
                <a:extLst>
                  <a:ext uri="{FF2B5EF4-FFF2-40B4-BE49-F238E27FC236}">
                    <a16:creationId xmlns:a16="http://schemas.microsoft.com/office/drawing/2014/main" id="{0F1E1079-A693-2C88-CDB6-621795B887F0}"/>
                  </a:ext>
                </a:extLst>
              </p:cNvPr>
              <p:cNvSpPr/>
              <p:nvPr/>
            </p:nvSpPr>
            <p:spPr>
              <a:xfrm>
                <a:off x="-996875" y="3294225"/>
                <a:ext cx="90600" cy="177225"/>
              </a:xfrm>
              <a:custGeom>
                <a:avLst/>
                <a:gdLst/>
                <a:ahLst/>
                <a:cxnLst/>
                <a:rect l="l" t="t" r="r" b="b"/>
                <a:pathLst>
                  <a:path w="3624" h="7089" extrusionOk="0">
                    <a:moveTo>
                      <a:pt x="3529" y="0"/>
                    </a:moveTo>
                    <a:lnTo>
                      <a:pt x="0" y="3529"/>
                    </a:lnTo>
                    <a:lnTo>
                      <a:pt x="3529" y="7089"/>
                    </a:lnTo>
                    <a:cubicBezTo>
                      <a:pt x="3592" y="6963"/>
                      <a:pt x="3623" y="6805"/>
                      <a:pt x="3623" y="6648"/>
                    </a:cubicBezTo>
                    <a:lnTo>
                      <a:pt x="3623" y="504"/>
                    </a:lnTo>
                    <a:cubicBezTo>
                      <a:pt x="3592" y="284"/>
                      <a:pt x="3560" y="126"/>
                      <a:pt x="35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99849CD-F7D7-4934-8987-C8A6D8E7B855}"/>
                </a:ext>
              </a:extLst>
            </p:cNvPr>
            <p:cNvSpPr txBox="1"/>
            <p:nvPr/>
          </p:nvSpPr>
          <p:spPr>
            <a:xfrm>
              <a:off x="-1545939" y="4666874"/>
              <a:ext cx="392051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info@gltcbd.com</a:t>
              </a:r>
              <a:endParaRPr lang="en-US" dirty="0"/>
            </a:p>
          </p:txBody>
        </p:sp>
      </p:grpSp>
      <p:pic>
        <p:nvPicPr>
          <p:cNvPr id="1030" name="Picture 6" descr="Global Leaf Tobacco Limited">
            <a:extLst>
              <a:ext uri="{FF2B5EF4-FFF2-40B4-BE49-F238E27FC236}">
                <a16:creationId xmlns:a16="http://schemas.microsoft.com/office/drawing/2014/main" id="{2C4CC43C-844A-C47D-A2E2-DF78DEA6EF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 amt="16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10" b="75996" l="40876" r="85219">
                        <a14:foregroundMark x1="45620" y1="15376" x2="52007" y2="61173"/>
                        <a14:foregroundMark x1="52007" y1="61173" x2="65511" y2="71239"/>
                        <a14:foregroundMark x1="65511" y1="71239" x2="78011" y2="62611"/>
                        <a14:foregroundMark x1="78011" y1="62611" x2="85219" y2="20907"/>
                        <a14:foregroundMark x1="85219" y1="20907" x2="77464" y2="13496"/>
                        <a14:foregroundMark x1="77464" y1="13496" x2="45073" y2="11836"/>
                        <a14:foregroundMark x1="45073" y1="11836" x2="44799" y2="30752"/>
                        <a14:foregroundMark x1="50000" y1="5420" x2="42336" y2="12611"/>
                        <a14:foregroundMark x1="42336" y1="12611" x2="42427" y2="22677"/>
                        <a14:foregroundMark x1="42427" y1="22677" x2="39142" y2="32412"/>
                        <a14:foregroundMark x1="39142" y1="32412" x2="38777" y2="45465"/>
                        <a14:foregroundMark x1="38777" y1="45465" x2="41697" y2="58186"/>
                        <a14:foregroundMark x1="41697" y1="58186" x2="49088" y2="70133"/>
                        <a14:foregroundMark x1="49088" y1="70133" x2="56296" y2="76106"/>
                        <a14:foregroundMark x1="56296" y1="76106" x2="67518" y2="76217"/>
                        <a14:foregroundMark x1="67518" y1="76217" x2="75821" y2="71128"/>
                        <a14:foregroundMark x1="75821" y1="71128" x2="83212" y2="58296"/>
                        <a14:foregroundMark x1="83212" y1="58296" x2="86770" y2="24115"/>
                        <a14:foregroundMark x1="86770" y1="24115" x2="86223" y2="17146"/>
                        <a14:foregroundMark x1="86223" y1="17146" x2="56296" y2="12500"/>
                        <a14:foregroundMark x1="56296" y1="12500" x2="49179" y2="5420"/>
                        <a14:foregroundMark x1="40876" y1="23894" x2="47172" y2="44358"/>
                        <a14:foregroundMark x1="47172" y1="44358" x2="47354" y2="47235"/>
                        <a14:foregroundMark x1="48996" y1="46903" x2="80201" y2="39381"/>
                        <a14:foregroundMark x1="80201" y1="39381" x2="78558" y2="33075"/>
                        <a14:foregroundMark x1="78558" y1="33075" x2="70073" y2="50442"/>
                        <a14:foregroundMark x1="70073" y1="50442" x2="57938" y2="47898"/>
                        <a14:foregroundMark x1="57938" y1="47898" x2="50091" y2="32190"/>
                        <a14:foregroundMark x1="56478" y1="73783" x2="64142" y2="73673"/>
                        <a14:foregroundMark x1="64142" y1="73673" x2="64872" y2="759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641" r="11454" b="22367"/>
          <a:stretch/>
        </p:blipFill>
        <p:spPr bwMode="auto">
          <a:xfrm>
            <a:off x="11049737" y="-1099815"/>
            <a:ext cx="8696723" cy="11386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024" descr="A green and white logo&#10;&#10;AI-generated content may be incorrect.">
            <a:extLst>
              <a:ext uri="{FF2B5EF4-FFF2-40B4-BE49-F238E27FC236}">
                <a16:creationId xmlns:a16="http://schemas.microsoft.com/office/drawing/2014/main" id="{7055346D-5844-F5EF-8380-A01FDCD937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1484" y1="38750" x2="36979" y2="51250"/>
                        <a14:foregroundMark x1="36979" y1="51250" x2="43490" y2="37750"/>
                        <a14:foregroundMark x1="43490" y1="37750" x2="41667" y2="31500"/>
                        <a14:backgroundMark x1="55859" y1="25750" x2="53906" y2="58000"/>
                        <a14:backgroundMark x1="53906" y1="58000" x2="71484" y2="72000"/>
                        <a14:backgroundMark x1="71484" y1="72000" x2="89714" y2="59250"/>
                        <a14:backgroundMark x1="89714" y1="59250" x2="92708" y2="33250"/>
                        <a14:backgroundMark x1="92708" y1="33250" x2="80078" y2="17500"/>
                        <a14:backgroundMark x1="80078" y1="17500" x2="65495" y2="20000"/>
                        <a14:backgroundMark x1="65495" y1="20000" x2="55990" y2="27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99" t="20238" r="43224" b="34967"/>
          <a:stretch/>
        </p:blipFill>
        <p:spPr>
          <a:xfrm>
            <a:off x="6291336" y="5432231"/>
            <a:ext cx="2328742" cy="110482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CD5444A-7C8D-1E1A-55FA-C59602DB7411}"/>
              </a:ext>
            </a:extLst>
          </p:cNvPr>
          <p:cNvGrpSpPr/>
          <p:nvPr/>
        </p:nvGrpSpPr>
        <p:grpSpPr>
          <a:xfrm>
            <a:off x="3606661" y="1858405"/>
            <a:ext cx="4671381" cy="2022717"/>
            <a:chOff x="4244021" y="1858405"/>
            <a:chExt cx="4671381" cy="2022717"/>
          </a:xfrm>
        </p:grpSpPr>
        <p:pic>
          <p:nvPicPr>
            <p:cNvPr id="4" name="Picture 3" descr="A logo with a leaf on it&#10;&#10;AI-generated content may be incorrect.">
              <a:extLst>
                <a:ext uri="{FF2B5EF4-FFF2-40B4-BE49-F238E27FC236}">
                  <a16:creationId xmlns:a16="http://schemas.microsoft.com/office/drawing/2014/main" id="{F9911267-FF22-30A4-5352-FD36058FE23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08" t="32164" r="42842" b="9865"/>
            <a:stretch/>
          </p:blipFill>
          <p:spPr>
            <a:xfrm rot="16200000">
              <a:off x="6667501" y="1447797"/>
              <a:ext cx="1219199" cy="3276602"/>
            </a:xfrm>
            <a:prstGeom prst="rect">
              <a:avLst/>
            </a:prstGeom>
          </p:spPr>
        </p:pic>
        <p:pic>
          <p:nvPicPr>
            <p:cNvPr id="5" name="Picture 6" descr="Global Leaf Tobacco Limited">
              <a:extLst>
                <a:ext uri="{FF2B5EF4-FFF2-40B4-BE49-F238E27FC236}">
                  <a16:creationId xmlns:a16="http://schemas.microsoft.com/office/drawing/2014/main" id="{30FFA3C7-1D27-5EF0-FF4D-443ADFC9428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5310" b="75996" l="40876" r="85219">
                          <a14:foregroundMark x1="45620" y1="15376" x2="52007" y2="61173"/>
                          <a14:foregroundMark x1="52007" y1="61173" x2="65511" y2="71239"/>
                          <a14:foregroundMark x1="65511" y1="71239" x2="78011" y2="62611"/>
                          <a14:foregroundMark x1="78011" y1="62611" x2="85219" y2="20907"/>
                          <a14:foregroundMark x1="85219" y1="20907" x2="77464" y2="13496"/>
                          <a14:foregroundMark x1="77464" y1="13496" x2="45073" y2="11836"/>
                          <a14:foregroundMark x1="45073" y1="11836" x2="44799" y2="30752"/>
                          <a14:foregroundMark x1="50000" y1="5420" x2="42336" y2="12611"/>
                          <a14:foregroundMark x1="42336" y1="12611" x2="42427" y2="22677"/>
                          <a14:foregroundMark x1="42427" y1="22677" x2="39142" y2="32412"/>
                          <a14:foregroundMark x1="39142" y1="32412" x2="38777" y2="45465"/>
                          <a14:foregroundMark x1="38777" y1="45465" x2="41697" y2="58186"/>
                          <a14:foregroundMark x1="41697" y1="58186" x2="49088" y2="70133"/>
                          <a14:foregroundMark x1="49088" y1="70133" x2="56296" y2="76106"/>
                          <a14:foregroundMark x1="56296" y1="76106" x2="67518" y2="76217"/>
                          <a14:foregroundMark x1="67518" y1="76217" x2="75821" y2="71128"/>
                          <a14:foregroundMark x1="75821" y1="71128" x2="83212" y2="58296"/>
                          <a14:foregroundMark x1="83212" y1="58296" x2="86770" y2="24115"/>
                          <a14:foregroundMark x1="86770" y1="24115" x2="86223" y2="17146"/>
                          <a14:foregroundMark x1="86223" y1="17146" x2="56296" y2="12500"/>
                          <a14:foregroundMark x1="56296" y1="12500" x2="49179" y2="5420"/>
                          <a14:foregroundMark x1="40876" y1="23894" x2="47172" y2="44358"/>
                          <a14:foregroundMark x1="47172" y1="44358" x2="47354" y2="47235"/>
                          <a14:foregroundMark x1="48996" y1="46903" x2="80201" y2="39381"/>
                          <a14:foregroundMark x1="80201" y1="39381" x2="78558" y2="33075"/>
                          <a14:foregroundMark x1="78558" y1="33075" x2="70073" y2="50442"/>
                          <a14:foregroundMark x1="70073" y1="50442" x2="57938" y2="47898"/>
                          <a14:foregroundMark x1="57938" y1="47898" x2="50091" y2="32190"/>
                          <a14:foregroundMark x1="56478" y1="73783" x2="64142" y2="73673"/>
                          <a14:foregroundMark x1="64142" y1="73673" x2="64872" y2="7599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641" r="11454" b="22367"/>
            <a:stretch/>
          </p:blipFill>
          <p:spPr bwMode="auto">
            <a:xfrm>
              <a:off x="4244021" y="1858405"/>
              <a:ext cx="1544858" cy="20227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04" r="-2204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2" name="TextBox 22"/>
          <p:cNvSpPr txBox="1"/>
          <p:nvPr/>
        </p:nvSpPr>
        <p:spPr>
          <a:xfrm>
            <a:off x="1066800" y="553033"/>
            <a:ext cx="6922590" cy="7634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39"/>
              </a:lnSpc>
            </a:pPr>
            <a:r>
              <a:rPr lang="en-US" sz="4000" dirty="0">
                <a:solidFill>
                  <a:srgbClr val="FFDE59"/>
                </a:solidFill>
                <a:latin typeface="Bicubik"/>
                <a:ea typeface="Bicubik"/>
                <a:cs typeface="Bicubik"/>
                <a:sym typeface="Bicubik"/>
              </a:rPr>
              <a:t>Founder’s vision</a:t>
            </a:r>
          </a:p>
        </p:txBody>
      </p:sp>
      <p:pic>
        <p:nvPicPr>
          <p:cNvPr id="1026" name="Picture 2" descr="World Map White PNGs for Free Download">
            <a:extLst>
              <a:ext uri="{FF2B5EF4-FFF2-40B4-BE49-F238E27FC236}">
                <a16:creationId xmlns:a16="http://schemas.microsoft.com/office/drawing/2014/main" id="{F5E2B063-296E-7D35-5221-8D9F8C6714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4113" y="6596855"/>
            <a:ext cx="5966188" cy="324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59C530F-987B-F2C8-3382-13FD684ED59F}"/>
              </a:ext>
            </a:extLst>
          </p:cNvPr>
          <p:cNvSpPr txBox="1"/>
          <p:nvPr/>
        </p:nvSpPr>
        <p:spPr>
          <a:xfrm>
            <a:off x="685800" y="1357366"/>
            <a:ext cx="7696200" cy="8125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Global Tobacco Limited was established as part of the broader industrial vision of </a:t>
            </a:r>
            <a:r>
              <a:rPr lang="en-US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Jamil Group</a:t>
            </a:r>
            <a:r>
              <a:rPr lang="en-US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a diversified Bangladeshi conglomerate with decades of experience across manufacturing, trading, and export-oriented industries. Built on a foundation of disciplined governance, operational excellence, and long-term value creation, Jamil Group has consistently focused on developing businesses that meet international standards and compete confidently in global markets.</a:t>
            </a:r>
          </a:p>
          <a:p>
            <a:pPr algn="just"/>
            <a:endParaRPr lang="en-US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/>
            <a:r>
              <a:rPr lang="en-US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The inception of Global Tobacco Limited was driven by a clear objective—to create a world-class cigarette manufacturing platform capable of serving international markets with consistency, flexibility, and uncompromised quality. From the outset, the founders emphasized export-grade manufacturing, ethical sourcing, and regulatory compliance as non-negotiable pillars of the business.</a:t>
            </a:r>
          </a:p>
          <a:p>
            <a:pPr algn="just"/>
            <a:endParaRPr lang="en-US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/>
            <a:r>
              <a:rPr lang="en-US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Drawing on Jamil Group’s extensive experience in large-scale operations and cross-border trade, GTL was designed to operate with a global mindset—adapting to diverse consumer preferences, regulatory frameworks, and market dynamics. The vision extends beyond volume production; it is centered on building long-term partnerships with distributors and brand owners through reliability, customization, and trust.</a:t>
            </a:r>
          </a:p>
          <a:p>
            <a:pPr algn="just"/>
            <a:endParaRPr lang="en-US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/>
            <a:r>
              <a:rPr lang="en-US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Today, this founding vision continues to guide GTL’s growth—combining industrial discipline, blend expertise, and manufacturing precision to deliver cigarette products that meet the evolving demands of global markets.</a:t>
            </a:r>
          </a:p>
        </p:txBody>
      </p:sp>
      <p:grpSp>
        <p:nvGrpSpPr>
          <p:cNvPr id="14" name="Google Shape;7777;p75">
            <a:extLst>
              <a:ext uri="{FF2B5EF4-FFF2-40B4-BE49-F238E27FC236}">
                <a16:creationId xmlns:a16="http://schemas.microsoft.com/office/drawing/2014/main" id="{AF2B9C5F-561B-7BE3-4D15-616DD960DD39}"/>
              </a:ext>
            </a:extLst>
          </p:cNvPr>
          <p:cNvGrpSpPr/>
          <p:nvPr/>
        </p:nvGrpSpPr>
        <p:grpSpPr>
          <a:xfrm>
            <a:off x="10438222" y="3611576"/>
            <a:ext cx="579735" cy="576223"/>
            <a:chOff x="-6689825" y="3992050"/>
            <a:chExt cx="293025" cy="291250"/>
          </a:xfrm>
          <a:solidFill>
            <a:srgbClr val="FFDE59"/>
          </a:solidFill>
        </p:grpSpPr>
        <p:sp>
          <p:nvSpPr>
            <p:cNvPr id="15" name="Google Shape;7778;p75">
              <a:extLst>
                <a:ext uri="{FF2B5EF4-FFF2-40B4-BE49-F238E27FC236}">
                  <a16:creationId xmlns:a16="http://schemas.microsoft.com/office/drawing/2014/main" id="{C8011AB0-FB00-1550-2CAF-51215A26185E}"/>
                </a:ext>
              </a:extLst>
            </p:cNvPr>
            <p:cNvSpPr/>
            <p:nvPr/>
          </p:nvSpPr>
          <p:spPr>
            <a:xfrm>
              <a:off x="-6547275" y="3992050"/>
              <a:ext cx="30750" cy="65400"/>
            </a:xfrm>
            <a:custGeom>
              <a:avLst/>
              <a:gdLst/>
              <a:ahLst/>
              <a:cxnLst/>
              <a:rect l="l" t="t" r="r" b="b"/>
              <a:pathLst>
                <a:path w="1230" h="2616" extrusionOk="0">
                  <a:moveTo>
                    <a:pt x="1229" y="1"/>
                  </a:moveTo>
                  <a:cubicBezTo>
                    <a:pt x="757" y="379"/>
                    <a:pt x="284" y="1355"/>
                    <a:pt x="1" y="2616"/>
                  </a:cubicBezTo>
                  <a:lnTo>
                    <a:pt x="1229" y="2616"/>
                  </a:ln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6" name="Google Shape;7779;p75">
              <a:extLst>
                <a:ext uri="{FF2B5EF4-FFF2-40B4-BE49-F238E27FC236}">
                  <a16:creationId xmlns:a16="http://schemas.microsoft.com/office/drawing/2014/main" id="{CF0BE113-889A-0D21-2C6F-61E224E9A72A}"/>
                </a:ext>
              </a:extLst>
            </p:cNvPr>
            <p:cNvSpPr/>
            <p:nvPr/>
          </p:nvSpPr>
          <p:spPr>
            <a:xfrm>
              <a:off x="-6547275" y="4143275"/>
              <a:ext cx="30750" cy="64600"/>
            </a:xfrm>
            <a:custGeom>
              <a:avLst/>
              <a:gdLst/>
              <a:ahLst/>
              <a:cxnLst/>
              <a:rect l="l" t="t" r="r" b="b"/>
              <a:pathLst>
                <a:path w="1230" h="2584" extrusionOk="0">
                  <a:moveTo>
                    <a:pt x="1" y="1"/>
                  </a:moveTo>
                  <a:cubicBezTo>
                    <a:pt x="284" y="1261"/>
                    <a:pt x="757" y="2237"/>
                    <a:pt x="1229" y="2584"/>
                  </a:cubicBez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7" name="Google Shape;7780;p75">
              <a:extLst>
                <a:ext uri="{FF2B5EF4-FFF2-40B4-BE49-F238E27FC236}">
                  <a16:creationId xmlns:a16="http://schemas.microsoft.com/office/drawing/2014/main" id="{D11B7328-17C6-DAAF-56E0-515C34C39AED}"/>
                </a:ext>
              </a:extLst>
            </p:cNvPr>
            <p:cNvSpPr/>
            <p:nvPr/>
          </p:nvSpPr>
          <p:spPr>
            <a:xfrm>
              <a:off x="-6551200" y="4073975"/>
              <a:ext cx="34675" cy="51200"/>
            </a:xfrm>
            <a:custGeom>
              <a:avLst/>
              <a:gdLst/>
              <a:ahLst/>
              <a:cxnLst/>
              <a:rect l="l" t="t" r="r" b="b"/>
              <a:pathLst>
                <a:path w="1387" h="2048" extrusionOk="0">
                  <a:moveTo>
                    <a:pt x="63" y="0"/>
                  </a:moveTo>
                  <a:cubicBezTo>
                    <a:pt x="0" y="725"/>
                    <a:pt x="0" y="1355"/>
                    <a:pt x="63" y="2048"/>
                  </a:cubicBezTo>
                  <a:lnTo>
                    <a:pt x="1386" y="2048"/>
                  </a:lnTo>
                  <a:lnTo>
                    <a:pt x="13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8" name="Google Shape;7781;p75">
              <a:extLst>
                <a:ext uri="{FF2B5EF4-FFF2-40B4-BE49-F238E27FC236}">
                  <a16:creationId xmlns:a16="http://schemas.microsoft.com/office/drawing/2014/main" id="{668BDE9F-AB7D-5D5D-1741-75ECADB67238}"/>
                </a:ext>
              </a:extLst>
            </p:cNvPr>
            <p:cNvSpPr/>
            <p:nvPr/>
          </p:nvSpPr>
          <p:spPr>
            <a:xfrm>
              <a:off x="-6475600" y="3994425"/>
              <a:ext cx="70125" cy="63025"/>
            </a:xfrm>
            <a:custGeom>
              <a:avLst/>
              <a:gdLst/>
              <a:ahLst/>
              <a:cxnLst/>
              <a:rect l="l" t="t" r="r" b="b"/>
              <a:pathLst>
                <a:path w="2805" h="2521" extrusionOk="0">
                  <a:moveTo>
                    <a:pt x="1" y="0"/>
                  </a:moveTo>
                  <a:cubicBezTo>
                    <a:pt x="442" y="630"/>
                    <a:pt x="757" y="1512"/>
                    <a:pt x="946" y="2521"/>
                  </a:cubicBezTo>
                  <a:lnTo>
                    <a:pt x="2805" y="2521"/>
                  </a:lnTo>
                  <a:cubicBezTo>
                    <a:pt x="2301" y="1292"/>
                    <a:pt x="1261" y="347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9" name="Google Shape;7782;p75">
              <a:extLst>
                <a:ext uri="{FF2B5EF4-FFF2-40B4-BE49-F238E27FC236}">
                  <a16:creationId xmlns:a16="http://schemas.microsoft.com/office/drawing/2014/main" id="{661E94A4-AE69-FBB6-9098-2C7EC258F8FC}"/>
                </a:ext>
              </a:extLst>
            </p:cNvPr>
            <p:cNvSpPr/>
            <p:nvPr/>
          </p:nvSpPr>
          <p:spPr>
            <a:xfrm>
              <a:off x="-6449600" y="4073975"/>
              <a:ext cx="52800" cy="51200"/>
            </a:xfrm>
            <a:custGeom>
              <a:avLst/>
              <a:gdLst/>
              <a:ahLst/>
              <a:cxnLst/>
              <a:rect l="l" t="t" r="r" b="b"/>
              <a:pathLst>
                <a:path w="2112" h="2048" extrusionOk="0">
                  <a:moveTo>
                    <a:pt x="0" y="0"/>
                  </a:moveTo>
                  <a:cubicBezTo>
                    <a:pt x="63" y="725"/>
                    <a:pt x="63" y="1355"/>
                    <a:pt x="0" y="2048"/>
                  </a:cubicBezTo>
                  <a:lnTo>
                    <a:pt x="1954" y="2048"/>
                  </a:lnTo>
                  <a:cubicBezTo>
                    <a:pt x="2048" y="1733"/>
                    <a:pt x="2080" y="1386"/>
                    <a:pt x="2080" y="1040"/>
                  </a:cubicBezTo>
                  <a:cubicBezTo>
                    <a:pt x="2111" y="662"/>
                    <a:pt x="2048" y="347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20" name="Google Shape;7783;p75">
              <a:extLst>
                <a:ext uri="{FF2B5EF4-FFF2-40B4-BE49-F238E27FC236}">
                  <a16:creationId xmlns:a16="http://schemas.microsoft.com/office/drawing/2014/main" id="{DD5379FD-96D6-7B5F-AB02-FD34EE56EE1D}"/>
                </a:ext>
              </a:extLst>
            </p:cNvPr>
            <p:cNvSpPr/>
            <p:nvPr/>
          </p:nvSpPr>
          <p:spPr>
            <a:xfrm>
              <a:off x="-6500000" y="3992050"/>
              <a:ext cx="30725" cy="65400"/>
            </a:xfrm>
            <a:custGeom>
              <a:avLst/>
              <a:gdLst/>
              <a:ahLst/>
              <a:cxnLst/>
              <a:rect l="l" t="t" r="r" b="b"/>
              <a:pathLst>
                <a:path w="1229" h="2616" extrusionOk="0">
                  <a:moveTo>
                    <a:pt x="0" y="1"/>
                  </a:moveTo>
                  <a:lnTo>
                    <a:pt x="0" y="2616"/>
                  </a:lnTo>
                  <a:lnTo>
                    <a:pt x="1229" y="2616"/>
                  </a:lnTo>
                  <a:cubicBezTo>
                    <a:pt x="977" y="1355"/>
                    <a:pt x="473" y="379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21" name="Google Shape;7784;p75">
              <a:extLst>
                <a:ext uri="{FF2B5EF4-FFF2-40B4-BE49-F238E27FC236}">
                  <a16:creationId xmlns:a16="http://schemas.microsoft.com/office/drawing/2014/main" id="{55DCDD66-AB50-FEE5-DD8D-2F8CFC88C040}"/>
                </a:ext>
              </a:extLst>
            </p:cNvPr>
            <p:cNvSpPr/>
            <p:nvPr/>
          </p:nvSpPr>
          <p:spPr>
            <a:xfrm>
              <a:off x="-6500000" y="4143275"/>
              <a:ext cx="30725" cy="64600"/>
            </a:xfrm>
            <a:custGeom>
              <a:avLst/>
              <a:gdLst/>
              <a:ahLst/>
              <a:cxnLst/>
              <a:rect l="l" t="t" r="r" b="b"/>
              <a:pathLst>
                <a:path w="1229" h="2584" extrusionOk="0">
                  <a:moveTo>
                    <a:pt x="0" y="1"/>
                  </a:moveTo>
                  <a:lnTo>
                    <a:pt x="0" y="2584"/>
                  </a:lnTo>
                  <a:cubicBezTo>
                    <a:pt x="473" y="2237"/>
                    <a:pt x="945" y="126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23" name="Google Shape;7785;p75">
              <a:extLst>
                <a:ext uri="{FF2B5EF4-FFF2-40B4-BE49-F238E27FC236}">
                  <a16:creationId xmlns:a16="http://schemas.microsoft.com/office/drawing/2014/main" id="{97792249-F8A3-F58F-A53F-23078F9D331B}"/>
                </a:ext>
              </a:extLst>
            </p:cNvPr>
            <p:cNvSpPr/>
            <p:nvPr/>
          </p:nvSpPr>
          <p:spPr>
            <a:xfrm>
              <a:off x="-6689825" y="4141700"/>
              <a:ext cx="149675" cy="141600"/>
            </a:xfrm>
            <a:custGeom>
              <a:avLst/>
              <a:gdLst/>
              <a:ahLst/>
              <a:cxnLst/>
              <a:rect l="l" t="t" r="r" b="b"/>
              <a:pathLst>
                <a:path w="5987" h="5664" extrusionOk="0">
                  <a:moveTo>
                    <a:pt x="3182" y="1"/>
                  </a:moveTo>
                  <a:cubicBezTo>
                    <a:pt x="3371" y="442"/>
                    <a:pt x="3623" y="851"/>
                    <a:pt x="3938" y="1198"/>
                  </a:cubicBezTo>
                  <a:lnTo>
                    <a:pt x="3088" y="2017"/>
                  </a:lnTo>
                  <a:cubicBezTo>
                    <a:pt x="2946" y="1946"/>
                    <a:pt x="2791" y="1911"/>
                    <a:pt x="2638" y="1911"/>
                  </a:cubicBezTo>
                  <a:cubicBezTo>
                    <a:pt x="2382" y="1911"/>
                    <a:pt x="2131" y="2009"/>
                    <a:pt x="1954" y="2206"/>
                  </a:cubicBezTo>
                  <a:lnTo>
                    <a:pt x="378" y="3907"/>
                  </a:lnTo>
                  <a:cubicBezTo>
                    <a:pt x="0" y="4317"/>
                    <a:pt x="0" y="4978"/>
                    <a:pt x="378" y="5356"/>
                  </a:cubicBezTo>
                  <a:cubicBezTo>
                    <a:pt x="583" y="5561"/>
                    <a:pt x="851" y="5664"/>
                    <a:pt x="1115" y="5664"/>
                  </a:cubicBezTo>
                  <a:cubicBezTo>
                    <a:pt x="1379" y="5664"/>
                    <a:pt x="1639" y="5561"/>
                    <a:pt x="1828" y="5356"/>
                  </a:cubicBezTo>
                  <a:lnTo>
                    <a:pt x="3403" y="3687"/>
                  </a:lnTo>
                  <a:cubicBezTo>
                    <a:pt x="3718" y="3372"/>
                    <a:pt x="3781" y="2899"/>
                    <a:pt x="3623" y="2521"/>
                  </a:cubicBezTo>
                  <a:lnTo>
                    <a:pt x="4443" y="1702"/>
                  </a:lnTo>
                  <a:cubicBezTo>
                    <a:pt x="4821" y="2111"/>
                    <a:pt x="5388" y="2426"/>
                    <a:pt x="5986" y="2584"/>
                  </a:cubicBezTo>
                  <a:cubicBezTo>
                    <a:pt x="5545" y="1954"/>
                    <a:pt x="5230" y="1040"/>
                    <a:pt x="50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24" name="Google Shape;7786;p75">
              <a:extLst>
                <a:ext uri="{FF2B5EF4-FFF2-40B4-BE49-F238E27FC236}">
                  <a16:creationId xmlns:a16="http://schemas.microsoft.com/office/drawing/2014/main" id="{4D4126D9-4836-BFEA-ACC6-DDD5D3AE17FA}"/>
                </a:ext>
              </a:extLst>
            </p:cNvPr>
            <p:cNvSpPr/>
            <p:nvPr/>
          </p:nvSpPr>
          <p:spPr>
            <a:xfrm>
              <a:off x="-6475600" y="4141700"/>
              <a:ext cx="70125" cy="64600"/>
            </a:xfrm>
            <a:custGeom>
              <a:avLst/>
              <a:gdLst/>
              <a:ahLst/>
              <a:cxnLst/>
              <a:rect l="l" t="t" r="r" b="b"/>
              <a:pathLst>
                <a:path w="2805" h="2584" extrusionOk="0">
                  <a:moveTo>
                    <a:pt x="946" y="1"/>
                  </a:moveTo>
                  <a:cubicBezTo>
                    <a:pt x="757" y="1040"/>
                    <a:pt x="442" y="1954"/>
                    <a:pt x="1" y="2584"/>
                  </a:cubicBezTo>
                  <a:cubicBezTo>
                    <a:pt x="1261" y="2174"/>
                    <a:pt x="2301" y="1229"/>
                    <a:pt x="28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25" name="Google Shape;7787;p75">
              <a:extLst>
                <a:ext uri="{FF2B5EF4-FFF2-40B4-BE49-F238E27FC236}">
                  <a16:creationId xmlns:a16="http://schemas.microsoft.com/office/drawing/2014/main" id="{A7D6253D-BD79-625F-4F1E-572CE6E5332F}"/>
                </a:ext>
              </a:extLst>
            </p:cNvPr>
            <p:cNvSpPr/>
            <p:nvPr/>
          </p:nvSpPr>
          <p:spPr>
            <a:xfrm>
              <a:off x="-6618950" y="4073975"/>
              <a:ext cx="52025" cy="51200"/>
            </a:xfrm>
            <a:custGeom>
              <a:avLst/>
              <a:gdLst/>
              <a:ahLst/>
              <a:cxnLst/>
              <a:rect l="l" t="t" r="r" b="b"/>
              <a:pathLst>
                <a:path w="2081" h="2048" extrusionOk="0">
                  <a:moveTo>
                    <a:pt x="95" y="0"/>
                  </a:moveTo>
                  <a:cubicBezTo>
                    <a:pt x="32" y="315"/>
                    <a:pt x="1" y="662"/>
                    <a:pt x="1" y="1040"/>
                  </a:cubicBezTo>
                  <a:cubicBezTo>
                    <a:pt x="1" y="1386"/>
                    <a:pt x="32" y="1733"/>
                    <a:pt x="95" y="2048"/>
                  </a:cubicBezTo>
                  <a:lnTo>
                    <a:pt x="2080" y="2048"/>
                  </a:lnTo>
                  <a:cubicBezTo>
                    <a:pt x="1986" y="1355"/>
                    <a:pt x="1986" y="725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26" name="Google Shape;7788;p75">
              <a:extLst>
                <a:ext uri="{FF2B5EF4-FFF2-40B4-BE49-F238E27FC236}">
                  <a16:creationId xmlns:a16="http://schemas.microsoft.com/office/drawing/2014/main" id="{357B36E9-7F5E-CBE3-29D7-F5CFDA1B9FE8}"/>
                </a:ext>
              </a:extLst>
            </p:cNvPr>
            <p:cNvSpPr/>
            <p:nvPr/>
          </p:nvSpPr>
          <p:spPr>
            <a:xfrm>
              <a:off x="-6610275" y="3992850"/>
              <a:ext cx="70125" cy="63025"/>
            </a:xfrm>
            <a:custGeom>
              <a:avLst/>
              <a:gdLst/>
              <a:ahLst/>
              <a:cxnLst/>
              <a:rect l="l" t="t" r="r" b="b"/>
              <a:pathLst>
                <a:path w="2805" h="2521" extrusionOk="0">
                  <a:moveTo>
                    <a:pt x="2804" y="0"/>
                  </a:moveTo>
                  <a:lnTo>
                    <a:pt x="2804" y="0"/>
                  </a:lnTo>
                  <a:cubicBezTo>
                    <a:pt x="1544" y="410"/>
                    <a:pt x="504" y="1355"/>
                    <a:pt x="0" y="2521"/>
                  </a:cubicBezTo>
                  <a:lnTo>
                    <a:pt x="1859" y="2521"/>
                  </a:lnTo>
                  <a:cubicBezTo>
                    <a:pt x="2017" y="1575"/>
                    <a:pt x="2363" y="693"/>
                    <a:pt x="2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27" name="Google Shape;7789;p75">
              <a:extLst>
                <a:ext uri="{FF2B5EF4-FFF2-40B4-BE49-F238E27FC236}">
                  <a16:creationId xmlns:a16="http://schemas.microsoft.com/office/drawing/2014/main" id="{3AC8674C-58FC-3EA6-0C0B-ED594C9FCFC6}"/>
                </a:ext>
              </a:extLst>
            </p:cNvPr>
            <p:cNvSpPr/>
            <p:nvPr/>
          </p:nvSpPr>
          <p:spPr>
            <a:xfrm>
              <a:off x="-6500000" y="4073975"/>
              <a:ext cx="35450" cy="51200"/>
            </a:xfrm>
            <a:custGeom>
              <a:avLst/>
              <a:gdLst/>
              <a:ahLst/>
              <a:cxnLst/>
              <a:rect l="l" t="t" r="r" b="b"/>
              <a:pathLst>
                <a:path w="1418" h="2048" extrusionOk="0">
                  <a:moveTo>
                    <a:pt x="0" y="0"/>
                  </a:moveTo>
                  <a:lnTo>
                    <a:pt x="0" y="2048"/>
                  </a:lnTo>
                  <a:lnTo>
                    <a:pt x="1292" y="2048"/>
                  </a:lnTo>
                  <a:cubicBezTo>
                    <a:pt x="1418" y="1355"/>
                    <a:pt x="1418" y="725"/>
                    <a:pt x="12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</p:grpSp>
      <p:grpSp>
        <p:nvGrpSpPr>
          <p:cNvPr id="32" name="Google Shape;6311;p72">
            <a:extLst>
              <a:ext uri="{FF2B5EF4-FFF2-40B4-BE49-F238E27FC236}">
                <a16:creationId xmlns:a16="http://schemas.microsoft.com/office/drawing/2014/main" id="{B7C2610D-C348-1337-7D7E-56A9F20A264C}"/>
              </a:ext>
            </a:extLst>
          </p:cNvPr>
          <p:cNvGrpSpPr/>
          <p:nvPr/>
        </p:nvGrpSpPr>
        <p:grpSpPr>
          <a:xfrm>
            <a:off x="10515600" y="1579133"/>
            <a:ext cx="487207" cy="488541"/>
            <a:chOff x="-33645475" y="3944800"/>
            <a:chExt cx="292225" cy="293025"/>
          </a:xfrm>
          <a:solidFill>
            <a:srgbClr val="FFDE59"/>
          </a:solidFill>
        </p:grpSpPr>
        <p:sp>
          <p:nvSpPr>
            <p:cNvPr id="33" name="Google Shape;6312;p72">
              <a:extLst>
                <a:ext uri="{FF2B5EF4-FFF2-40B4-BE49-F238E27FC236}">
                  <a16:creationId xmlns:a16="http://schemas.microsoft.com/office/drawing/2014/main" id="{A582423D-9156-7B80-29FD-076105444502}"/>
                </a:ext>
              </a:extLst>
            </p:cNvPr>
            <p:cNvSpPr/>
            <p:nvPr/>
          </p:nvSpPr>
          <p:spPr>
            <a:xfrm>
              <a:off x="-33549375" y="3944800"/>
              <a:ext cx="98475" cy="70900"/>
            </a:xfrm>
            <a:custGeom>
              <a:avLst/>
              <a:gdLst/>
              <a:ahLst/>
              <a:cxnLst/>
              <a:rect l="l" t="t" r="r" b="b"/>
              <a:pathLst>
                <a:path w="3939" h="2836" extrusionOk="0">
                  <a:moveTo>
                    <a:pt x="1985" y="0"/>
                  </a:moveTo>
                  <a:cubicBezTo>
                    <a:pt x="1260" y="0"/>
                    <a:pt x="473" y="946"/>
                    <a:pt x="0" y="2521"/>
                  </a:cubicBezTo>
                  <a:cubicBezTo>
                    <a:pt x="158" y="2615"/>
                    <a:pt x="284" y="2710"/>
                    <a:pt x="410" y="2836"/>
                  </a:cubicBezTo>
                  <a:cubicBezTo>
                    <a:pt x="914" y="2773"/>
                    <a:pt x="1481" y="2773"/>
                    <a:pt x="1985" y="2773"/>
                  </a:cubicBezTo>
                  <a:cubicBezTo>
                    <a:pt x="2489" y="2773"/>
                    <a:pt x="3056" y="2804"/>
                    <a:pt x="3560" y="2836"/>
                  </a:cubicBezTo>
                  <a:cubicBezTo>
                    <a:pt x="3623" y="2678"/>
                    <a:pt x="3781" y="2584"/>
                    <a:pt x="3938" y="2521"/>
                  </a:cubicBezTo>
                  <a:cubicBezTo>
                    <a:pt x="3529" y="946"/>
                    <a:pt x="2741" y="0"/>
                    <a:pt x="19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34" name="Google Shape;6313;p72">
              <a:extLst>
                <a:ext uri="{FF2B5EF4-FFF2-40B4-BE49-F238E27FC236}">
                  <a16:creationId xmlns:a16="http://schemas.microsoft.com/office/drawing/2014/main" id="{6E5F7F4B-DB7F-0A16-3AD0-E3AA55D4C6E1}"/>
                </a:ext>
              </a:extLst>
            </p:cNvPr>
            <p:cNvSpPr/>
            <p:nvPr/>
          </p:nvSpPr>
          <p:spPr>
            <a:xfrm>
              <a:off x="-33645475" y="4041675"/>
              <a:ext cx="70900" cy="98475"/>
            </a:xfrm>
            <a:custGeom>
              <a:avLst/>
              <a:gdLst/>
              <a:ahLst/>
              <a:cxnLst/>
              <a:rect l="l" t="t" r="r" b="b"/>
              <a:pathLst>
                <a:path w="2836" h="3939" extrusionOk="0">
                  <a:moveTo>
                    <a:pt x="2521" y="0"/>
                  </a:moveTo>
                  <a:cubicBezTo>
                    <a:pt x="946" y="473"/>
                    <a:pt x="32" y="1229"/>
                    <a:pt x="32" y="1954"/>
                  </a:cubicBezTo>
                  <a:cubicBezTo>
                    <a:pt x="1" y="2710"/>
                    <a:pt x="946" y="3466"/>
                    <a:pt x="2521" y="3939"/>
                  </a:cubicBezTo>
                  <a:cubicBezTo>
                    <a:pt x="2584" y="3781"/>
                    <a:pt x="2710" y="3655"/>
                    <a:pt x="2836" y="3529"/>
                  </a:cubicBezTo>
                  <a:cubicBezTo>
                    <a:pt x="2773" y="3025"/>
                    <a:pt x="2773" y="2521"/>
                    <a:pt x="2773" y="1954"/>
                  </a:cubicBezTo>
                  <a:cubicBezTo>
                    <a:pt x="2773" y="1418"/>
                    <a:pt x="2805" y="914"/>
                    <a:pt x="2836" y="379"/>
                  </a:cubicBezTo>
                  <a:cubicBezTo>
                    <a:pt x="2679" y="316"/>
                    <a:pt x="2553" y="158"/>
                    <a:pt x="25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35" name="Google Shape;6314;p72">
              <a:extLst>
                <a:ext uri="{FF2B5EF4-FFF2-40B4-BE49-F238E27FC236}">
                  <a16:creationId xmlns:a16="http://schemas.microsoft.com/office/drawing/2014/main" id="{21F0C045-963E-CAAE-AF99-A555A98D2634}"/>
                </a:ext>
              </a:extLst>
            </p:cNvPr>
            <p:cNvSpPr/>
            <p:nvPr/>
          </p:nvSpPr>
          <p:spPr>
            <a:xfrm>
              <a:off x="-33424150" y="4042450"/>
              <a:ext cx="70900" cy="52025"/>
            </a:xfrm>
            <a:custGeom>
              <a:avLst/>
              <a:gdLst/>
              <a:ahLst/>
              <a:cxnLst/>
              <a:rect l="l" t="t" r="r" b="b"/>
              <a:pathLst>
                <a:path w="2836" h="2081" extrusionOk="0">
                  <a:moveTo>
                    <a:pt x="316" y="1"/>
                  </a:moveTo>
                  <a:cubicBezTo>
                    <a:pt x="253" y="159"/>
                    <a:pt x="127" y="285"/>
                    <a:pt x="1" y="379"/>
                  </a:cubicBezTo>
                  <a:cubicBezTo>
                    <a:pt x="32" y="600"/>
                    <a:pt x="32" y="789"/>
                    <a:pt x="32" y="978"/>
                  </a:cubicBezTo>
                  <a:cubicBezTo>
                    <a:pt x="158" y="978"/>
                    <a:pt x="284" y="946"/>
                    <a:pt x="442" y="946"/>
                  </a:cubicBezTo>
                  <a:cubicBezTo>
                    <a:pt x="1387" y="946"/>
                    <a:pt x="2237" y="1387"/>
                    <a:pt x="2804" y="2080"/>
                  </a:cubicBezTo>
                  <a:lnTo>
                    <a:pt x="2804" y="1954"/>
                  </a:lnTo>
                  <a:cubicBezTo>
                    <a:pt x="2836" y="1230"/>
                    <a:pt x="1891" y="474"/>
                    <a:pt x="3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36" name="Google Shape;6315;p72">
              <a:extLst>
                <a:ext uri="{FF2B5EF4-FFF2-40B4-BE49-F238E27FC236}">
                  <a16:creationId xmlns:a16="http://schemas.microsoft.com/office/drawing/2014/main" id="{C88D8DEE-C0B3-3A02-E9A4-D4D079310FAF}"/>
                </a:ext>
              </a:extLst>
            </p:cNvPr>
            <p:cNvSpPr/>
            <p:nvPr/>
          </p:nvSpPr>
          <p:spPr>
            <a:xfrm>
              <a:off x="-33549375" y="4165325"/>
              <a:ext cx="86650" cy="70925"/>
            </a:xfrm>
            <a:custGeom>
              <a:avLst/>
              <a:gdLst/>
              <a:ahLst/>
              <a:cxnLst/>
              <a:rect l="l" t="t" r="r" b="b"/>
              <a:pathLst>
                <a:path w="3466" h="2837" extrusionOk="0">
                  <a:moveTo>
                    <a:pt x="410" y="1"/>
                  </a:moveTo>
                  <a:cubicBezTo>
                    <a:pt x="315" y="158"/>
                    <a:pt x="158" y="284"/>
                    <a:pt x="0" y="316"/>
                  </a:cubicBezTo>
                  <a:cubicBezTo>
                    <a:pt x="473" y="1891"/>
                    <a:pt x="1260" y="2836"/>
                    <a:pt x="1985" y="2836"/>
                  </a:cubicBezTo>
                  <a:cubicBezTo>
                    <a:pt x="2489" y="2836"/>
                    <a:pt x="3056" y="2364"/>
                    <a:pt x="3466" y="1544"/>
                  </a:cubicBezTo>
                  <a:lnTo>
                    <a:pt x="3119" y="1072"/>
                  </a:lnTo>
                  <a:cubicBezTo>
                    <a:pt x="2836" y="851"/>
                    <a:pt x="2678" y="473"/>
                    <a:pt x="2521" y="95"/>
                  </a:cubicBezTo>
                  <a:lnTo>
                    <a:pt x="1985" y="95"/>
                  </a:lnTo>
                  <a:cubicBezTo>
                    <a:pt x="1418" y="95"/>
                    <a:pt x="882" y="64"/>
                    <a:pt x="4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37" name="Google Shape;6316;p72">
              <a:extLst>
                <a:ext uri="{FF2B5EF4-FFF2-40B4-BE49-F238E27FC236}">
                  <a16:creationId xmlns:a16="http://schemas.microsoft.com/office/drawing/2014/main" id="{4CCCEB19-17C9-070C-8658-ABD78253B996}"/>
                </a:ext>
              </a:extLst>
            </p:cNvPr>
            <p:cNvSpPr/>
            <p:nvPr/>
          </p:nvSpPr>
          <p:spPr>
            <a:xfrm>
              <a:off x="-33558825" y="4030650"/>
              <a:ext cx="118950" cy="120525"/>
            </a:xfrm>
            <a:custGeom>
              <a:avLst/>
              <a:gdLst/>
              <a:ahLst/>
              <a:cxnLst/>
              <a:rect l="l" t="t" r="r" b="b"/>
              <a:pathLst>
                <a:path w="4758" h="4821" extrusionOk="0">
                  <a:moveTo>
                    <a:pt x="2395" y="0"/>
                  </a:moveTo>
                  <a:cubicBezTo>
                    <a:pt x="1922" y="0"/>
                    <a:pt x="1418" y="32"/>
                    <a:pt x="1008" y="95"/>
                  </a:cubicBezTo>
                  <a:cubicBezTo>
                    <a:pt x="977" y="599"/>
                    <a:pt x="599" y="977"/>
                    <a:pt x="63" y="1040"/>
                  </a:cubicBezTo>
                  <a:cubicBezTo>
                    <a:pt x="32" y="1450"/>
                    <a:pt x="0" y="1922"/>
                    <a:pt x="0" y="2395"/>
                  </a:cubicBezTo>
                  <a:cubicBezTo>
                    <a:pt x="0" y="2867"/>
                    <a:pt x="32" y="3340"/>
                    <a:pt x="63" y="3781"/>
                  </a:cubicBezTo>
                  <a:cubicBezTo>
                    <a:pt x="599" y="3812"/>
                    <a:pt x="977" y="4222"/>
                    <a:pt x="1008" y="4726"/>
                  </a:cubicBezTo>
                  <a:cubicBezTo>
                    <a:pt x="1449" y="4758"/>
                    <a:pt x="1922" y="4821"/>
                    <a:pt x="2395" y="4821"/>
                  </a:cubicBezTo>
                  <a:lnTo>
                    <a:pt x="2804" y="4821"/>
                  </a:lnTo>
                  <a:cubicBezTo>
                    <a:pt x="2804" y="4695"/>
                    <a:pt x="2741" y="4569"/>
                    <a:pt x="2741" y="4506"/>
                  </a:cubicBezTo>
                  <a:cubicBezTo>
                    <a:pt x="2741" y="3151"/>
                    <a:pt x="3592" y="2017"/>
                    <a:pt x="4757" y="1576"/>
                  </a:cubicBezTo>
                  <a:cubicBezTo>
                    <a:pt x="4757" y="1387"/>
                    <a:pt x="4726" y="1229"/>
                    <a:pt x="4726" y="1040"/>
                  </a:cubicBezTo>
                  <a:cubicBezTo>
                    <a:pt x="4222" y="977"/>
                    <a:pt x="3812" y="599"/>
                    <a:pt x="3781" y="95"/>
                  </a:cubicBezTo>
                  <a:cubicBezTo>
                    <a:pt x="3340" y="32"/>
                    <a:pt x="2867" y="0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38" name="Google Shape;6317;p72">
              <a:extLst>
                <a:ext uri="{FF2B5EF4-FFF2-40B4-BE49-F238E27FC236}">
                  <a16:creationId xmlns:a16="http://schemas.microsoft.com/office/drawing/2014/main" id="{9C32367F-39DD-B63D-D5D1-A01B8933253E}"/>
                </a:ext>
              </a:extLst>
            </p:cNvPr>
            <p:cNvSpPr/>
            <p:nvPr/>
          </p:nvSpPr>
          <p:spPr>
            <a:xfrm>
              <a:off x="-33639950" y="4129900"/>
              <a:ext cx="100825" cy="100825"/>
            </a:xfrm>
            <a:custGeom>
              <a:avLst/>
              <a:gdLst/>
              <a:ahLst/>
              <a:cxnLst/>
              <a:rect l="l" t="t" r="r" b="b"/>
              <a:pathLst>
                <a:path w="4033" h="4033" extrusionOk="0">
                  <a:moveTo>
                    <a:pt x="0" y="0"/>
                  </a:moveTo>
                  <a:lnTo>
                    <a:pt x="0" y="0"/>
                  </a:lnTo>
                  <a:cubicBezTo>
                    <a:pt x="567" y="1953"/>
                    <a:pt x="2111" y="3466"/>
                    <a:pt x="4033" y="4033"/>
                  </a:cubicBezTo>
                  <a:cubicBezTo>
                    <a:pt x="3592" y="3466"/>
                    <a:pt x="3245" y="2741"/>
                    <a:pt x="2962" y="1827"/>
                  </a:cubicBezTo>
                  <a:cubicBezTo>
                    <a:pt x="2584" y="1733"/>
                    <a:pt x="2300" y="1481"/>
                    <a:pt x="2206" y="1071"/>
                  </a:cubicBezTo>
                  <a:cubicBezTo>
                    <a:pt x="1323" y="851"/>
                    <a:pt x="567" y="44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39" name="Google Shape;6318;p72">
              <a:extLst>
                <a:ext uri="{FF2B5EF4-FFF2-40B4-BE49-F238E27FC236}">
                  <a16:creationId xmlns:a16="http://schemas.microsoft.com/office/drawing/2014/main" id="{3F7C0653-3F17-0C8A-BA75-578B7F2E83B3}"/>
                </a:ext>
              </a:extLst>
            </p:cNvPr>
            <p:cNvSpPr/>
            <p:nvPr/>
          </p:nvSpPr>
          <p:spPr>
            <a:xfrm>
              <a:off x="-33459600" y="3951875"/>
              <a:ext cx="100850" cy="100075"/>
            </a:xfrm>
            <a:custGeom>
              <a:avLst/>
              <a:gdLst/>
              <a:ahLst/>
              <a:cxnLst/>
              <a:rect l="l" t="t" r="r" b="b"/>
              <a:pathLst>
                <a:path w="4034" h="4003" extrusionOk="0">
                  <a:moveTo>
                    <a:pt x="1" y="1"/>
                  </a:moveTo>
                  <a:lnTo>
                    <a:pt x="1" y="1"/>
                  </a:lnTo>
                  <a:cubicBezTo>
                    <a:pt x="442" y="537"/>
                    <a:pt x="788" y="1293"/>
                    <a:pt x="1072" y="2206"/>
                  </a:cubicBezTo>
                  <a:cubicBezTo>
                    <a:pt x="1419" y="2238"/>
                    <a:pt x="1734" y="2553"/>
                    <a:pt x="1828" y="2962"/>
                  </a:cubicBezTo>
                  <a:cubicBezTo>
                    <a:pt x="2710" y="3183"/>
                    <a:pt x="3466" y="3592"/>
                    <a:pt x="4033" y="4002"/>
                  </a:cubicBezTo>
                  <a:cubicBezTo>
                    <a:pt x="3466" y="2080"/>
                    <a:pt x="1923" y="53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40" name="Google Shape;6319;p72">
              <a:extLst>
                <a:ext uri="{FF2B5EF4-FFF2-40B4-BE49-F238E27FC236}">
                  <a16:creationId xmlns:a16="http://schemas.microsoft.com/office/drawing/2014/main" id="{BCF29FD7-51BC-6448-300C-E1E49065EE7C}"/>
                </a:ext>
              </a:extLst>
            </p:cNvPr>
            <p:cNvSpPr/>
            <p:nvPr/>
          </p:nvSpPr>
          <p:spPr>
            <a:xfrm>
              <a:off x="-33639950" y="3951100"/>
              <a:ext cx="100825" cy="100050"/>
            </a:xfrm>
            <a:custGeom>
              <a:avLst/>
              <a:gdLst/>
              <a:ahLst/>
              <a:cxnLst/>
              <a:rect l="l" t="t" r="r" b="b"/>
              <a:pathLst>
                <a:path w="4033" h="4002" extrusionOk="0">
                  <a:moveTo>
                    <a:pt x="4033" y="0"/>
                  </a:moveTo>
                  <a:lnTo>
                    <a:pt x="4033" y="0"/>
                  </a:lnTo>
                  <a:cubicBezTo>
                    <a:pt x="2111" y="536"/>
                    <a:pt x="567" y="2080"/>
                    <a:pt x="0" y="4002"/>
                  </a:cubicBezTo>
                  <a:cubicBezTo>
                    <a:pt x="567" y="3592"/>
                    <a:pt x="1323" y="3214"/>
                    <a:pt x="2206" y="2962"/>
                  </a:cubicBezTo>
                  <a:cubicBezTo>
                    <a:pt x="2300" y="2552"/>
                    <a:pt x="2615" y="2269"/>
                    <a:pt x="2962" y="2206"/>
                  </a:cubicBezTo>
                  <a:cubicBezTo>
                    <a:pt x="3214" y="1292"/>
                    <a:pt x="3592" y="505"/>
                    <a:pt x="40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41" name="Google Shape;6320;p72">
              <a:extLst>
                <a:ext uri="{FF2B5EF4-FFF2-40B4-BE49-F238E27FC236}">
                  <a16:creationId xmlns:a16="http://schemas.microsoft.com/office/drawing/2014/main" id="{DA44E41B-A064-AF94-7128-21907DA0B9DC}"/>
                </a:ext>
              </a:extLst>
            </p:cNvPr>
            <p:cNvSpPr/>
            <p:nvPr/>
          </p:nvSpPr>
          <p:spPr>
            <a:xfrm>
              <a:off x="-33472975" y="4082625"/>
              <a:ext cx="119725" cy="155200"/>
            </a:xfrm>
            <a:custGeom>
              <a:avLst/>
              <a:gdLst/>
              <a:ahLst/>
              <a:cxnLst/>
              <a:rect l="l" t="t" r="r" b="b"/>
              <a:pathLst>
                <a:path w="4789" h="6208" extrusionOk="0">
                  <a:moveTo>
                    <a:pt x="2395" y="1355"/>
                  </a:moveTo>
                  <a:cubicBezTo>
                    <a:pt x="2930" y="1355"/>
                    <a:pt x="3403" y="1828"/>
                    <a:pt x="3403" y="2364"/>
                  </a:cubicBezTo>
                  <a:cubicBezTo>
                    <a:pt x="3403" y="2962"/>
                    <a:pt x="2930" y="3403"/>
                    <a:pt x="2395" y="3403"/>
                  </a:cubicBezTo>
                  <a:cubicBezTo>
                    <a:pt x="1827" y="3403"/>
                    <a:pt x="1355" y="2931"/>
                    <a:pt x="1355" y="2364"/>
                  </a:cubicBezTo>
                  <a:cubicBezTo>
                    <a:pt x="1355" y="1828"/>
                    <a:pt x="1827" y="1355"/>
                    <a:pt x="2395" y="1355"/>
                  </a:cubicBezTo>
                  <a:close/>
                  <a:moveTo>
                    <a:pt x="2395" y="1"/>
                  </a:moveTo>
                  <a:cubicBezTo>
                    <a:pt x="1040" y="1"/>
                    <a:pt x="0" y="1072"/>
                    <a:pt x="0" y="2427"/>
                  </a:cubicBezTo>
                  <a:cubicBezTo>
                    <a:pt x="0" y="2994"/>
                    <a:pt x="221" y="3592"/>
                    <a:pt x="630" y="4002"/>
                  </a:cubicBezTo>
                  <a:lnTo>
                    <a:pt x="2111" y="6050"/>
                  </a:lnTo>
                  <a:cubicBezTo>
                    <a:pt x="2206" y="6113"/>
                    <a:pt x="2269" y="6207"/>
                    <a:pt x="2395" y="6207"/>
                  </a:cubicBezTo>
                  <a:cubicBezTo>
                    <a:pt x="2521" y="6207"/>
                    <a:pt x="2584" y="6144"/>
                    <a:pt x="2678" y="6050"/>
                  </a:cubicBezTo>
                  <a:lnTo>
                    <a:pt x="4442" y="3592"/>
                  </a:lnTo>
                  <a:cubicBezTo>
                    <a:pt x="4663" y="3246"/>
                    <a:pt x="4757" y="2805"/>
                    <a:pt x="4757" y="2364"/>
                  </a:cubicBezTo>
                  <a:cubicBezTo>
                    <a:pt x="4789" y="1072"/>
                    <a:pt x="3686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42" name="Google Shape;6321;p72">
              <a:extLst>
                <a:ext uri="{FF2B5EF4-FFF2-40B4-BE49-F238E27FC236}">
                  <a16:creationId xmlns:a16="http://schemas.microsoft.com/office/drawing/2014/main" id="{61B2B133-1A1C-5DC0-40F7-EBE4BE974399}"/>
                </a:ext>
              </a:extLst>
            </p:cNvPr>
            <p:cNvSpPr/>
            <p:nvPr/>
          </p:nvSpPr>
          <p:spPr>
            <a:xfrm>
              <a:off x="-33421775" y="41338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79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</p:grpSp>
      <p:grpSp>
        <p:nvGrpSpPr>
          <p:cNvPr id="43" name="Google Shape;6386;p72">
            <a:extLst>
              <a:ext uri="{FF2B5EF4-FFF2-40B4-BE49-F238E27FC236}">
                <a16:creationId xmlns:a16="http://schemas.microsoft.com/office/drawing/2014/main" id="{7D8D3761-24B2-F636-323F-1FC58F9700C2}"/>
              </a:ext>
            </a:extLst>
          </p:cNvPr>
          <p:cNvGrpSpPr/>
          <p:nvPr/>
        </p:nvGrpSpPr>
        <p:grpSpPr>
          <a:xfrm>
            <a:off x="10546278" y="4599692"/>
            <a:ext cx="491167" cy="489833"/>
            <a:chOff x="-31455100" y="3909350"/>
            <a:chExt cx="294600" cy="293800"/>
          </a:xfrm>
          <a:solidFill>
            <a:srgbClr val="FFDE59"/>
          </a:solidFill>
        </p:grpSpPr>
        <p:sp>
          <p:nvSpPr>
            <p:cNvPr id="44" name="Google Shape;6387;p72">
              <a:extLst>
                <a:ext uri="{FF2B5EF4-FFF2-40B4-BE49-F238E27FC236}">
                  <a16:creationId xmlns:a16="http://schemas.microsoft.com/office/drawing/2014/main" id="{E919BEBB-12A7-8BAC-41B3-AD5C31EEB505}"/>
                </a:ext>
              </a:extLst>
            </p:cNvPr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45" name="Google Shape;6388;p72">
              <a:extLst>
                <a:ext uri="{FF2B5EF4-FFF2-40B4-BE49-F238E27FC236}">
                  <a16:creationId xmlns:a16="http://schemas.microsoft.com/office/drawing/2014/main" id="{7AC4A916-DD4C-2A7A-CCA2-3E1494874FE2}"/>
                </a:ext>
              </a:extLst>
            </p:cNvPr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</p:grpSp>
      <p:sp>
        <p:nvSpPr>
          <p:cNvPr id="46" name="Google Shape;7762;p74">
            <a:extLst>
              <a:ext uri="{FF2B5EF4-FFF2-40B4-BE49-F238E27FC236}">
                <a16:creationId xmlns:a16="http://schemas.microsoft.com/office/drawing/2014/main" id="{8105061D-BE2D-AEB9-632D-3565372DADDE}"/>
              </a:ext>
            </a:extLst>
          </p:cNvPr>
          <p:cNvSpPr/>
          <p:nvPr/>
        </p:nvSpPr>
        <p:spPr>
          <a:xfrm>
            <a:off x="10445145" y="2472666"/>
            <a:ext cx="617329" cy="615756"/>
          </a:xfrm>
          <a:custGeom>
            <a:avLst/>
            <a:gdLst/>
            <a:ahLst/>
            <a:cxnLst/>
            <a:rect l="l" t="t" r="r" b="b"/>
            <a:pathLst>
              <a:path w="12161" h="12130" extrusionOk="0">
                <a:moveTo>
                  <a:pt x="3245" y="0"/>
                </a:moveTo>
                <a:cubicBezTo>
                  <a:pt x="3245" y="0"/>
                  <a:pt x="2174" y="820"/>
                  <a:pt x="2174" y="1765"/>
                </a:cubicBezTo>
                <a:cubicBezTo>
                  <a:pt x="2174" y="2363"/>
                  <a:pt x="2552" y="2930"/>
                  <a:pt x="2867" y="3245"/>
                </a:cubicBezTo>
                <a:lnTo>
                  <a:pt x="2867" y="4254"/>
                </a:lnTo>
                <a:cubicBezTo>
                  <a:pt x="2867" y="3466"/>
                  <a:pt x="2237" y="2836"/>
                  <a:pt x="1449" y="2836"/>
                </a:cubicBezTo>
                <a:lnTo>
                  <a:pt x="756" y="2836"/>
                </a:lnTo>
                <a:lnTo>
                  <a:pt x="756" y="3560"/>
                </a:lnTo>
                <a:cubicBezTo>
                  <a:pt x="756" y="4348"/>
                  <a:pt x="1386" y="4978"/>
                  <a:pt x="2174" y="4978"/>
                </a:cubicBezTo>
                <a:lnTo>
                  <a:pt x="2867" y="4978"/>
                </a:lnTo>
                <a:lnTo>
                  <a:pt x="2867" y="6742"/>
                </a:lnTo>
                <a:cubicBezTo>
                  <a:pt x="2867" y="5955"/>
                  <a:pt x="2237" y="5325"/>
                  <a:pt x="1449" y="5325"/>
                </a:cubicBezTo>
                <a:lnTo>
                  <a:pt x="756" y="5325"/>
                </a:lnTo>
                <a:lnTo>
                  <a:pt x="756" y="6018"/>
                </a:lnTo>
                <a:cubicBezTo>
                  <a:pt x="756" y="6805"/>
                  <a:pt x="1386" y="7467"/>
                  <a:pt x="2174" y="7467"/>
                </a:cubicBezTo>
                <a:lnTo>
                  <a:pt x="2867" y="7467"/>
                </a:lnTo>
                <a:lnTo>
                  <a:pt x="2867" y="9263"/>
                </a:lnTo>
                <a:cubicBezTo>
                  <a:pt x="2867" y="8475"/>
                  <a:pt x="2237" y="7845"/>
                  <a:pt x="1449" y="7845"/>
                </a:cubicBezTo>
                <a:lnTo>
                  <a:pt x="756" y="7845"/>
                </a:lnTo>
                <a:lnTo>
                  <a:pt x="756" y="8570"/>
                </a:lnTo>
                <a:cubicBezTo>
                  <a:pt x="756" y="9357"/>
                  <a:pt x="1386" y="9987"/>
                  <a:pt x="2174" y="9987"/>
                </a:cubicBezTo>
                <a:lnTo>
                  <a:pt x="2867" y="9987"/>
                </a:lnTo>
                <a:lnTo>
                  <a:pt x="2867" y="11437"/>
                </a:lnTo>
                <a:lnTo>
                  <a:pt x="347" y="11437"/>
                </a:lnTo>
                <a:cubicBezTo>
                  <a:pt x="158" y="11437"/>
                  <a:pt x="0" y="11594"/>
                  <a:pt x="0" y="11783"/>
                </a:cubicBezTo>
                <a:cubicBezTo>
                  <a:pt x="0" y="11972"/>
                  <a:pt x="158" y="12130"/>
                  <a:pt x="347" y="12130"/>
                </a:cubicBezTo>
                <a:lnTo>
                  <a:pt x="11814" y="12130"/>
                </a:lnTo>
                <a:cubicBezTo>
                  <a:pt x="12004" y="12130"/>
                  <a:pt x="12161" y="11972"/>
                  <a:pt x="12161" y="11783"/>
                </a:cubicBezTo>
                <a:cubicBezTo>
                  <a:pt x="12161" y="11594"/>
                  <a:pt x="12004" y="11437"/>
                  <a:pt x="11814" y="11437"/>
                </a:cubicBezTo>
                <a:lnTo>
                  <a:pt x="9294" y="11437"/>
                </a:lnTo>
                <a:lnTo>
                  <a:pt x="9294" y="9987"/>
                </a:lnTo>
                <a:lnTo>
                  <a:pt x="10019" y="9987"/>
                </a:lnTo>
                <a:cubicBezTo>
                  <a:pt x="10806" y="9987"/>
                  <a:pt x="11436" y="9357"/>
                  <a:pt x="11436" y="8570"/>
                </a:cubicBezTo>
                <a:lnTo>
                  <a:pt x="11436" y="7845"/>
                </a:lnTo>
                <a:lnTo>
                  <a:pt x="10712" y="7845"/>
                </a:lnTo>
                <a:cubicBezTo>
                  <a:pt x="9924" y="7845"/>
                  <a:pt x="9294" y="8475"/>
                  <a:pt x="9294" y="9263"/>
                </a:cubicBezTo>
                <a:lnTo>
                  <a:pt x="9294" y="7467"/>
                </a:lnTo>
                <a:lnTo>
                  <a:pt x="10019" y="7467"/>
                </a:lnTo>
                <a:cubicBezTo>
                  <a:pt x="10806" y="7467"/>
                  <a:pt x="11436" y="6805"/>
                  <a:pt x="11436" y="6018"/>
                </a:cubicBezTo>
                <a:lnTo>
                  <a:pt x="11436" y="5325"/>
                </a:lnTo>
                <a:lnTo>
                  <a:pt x="10712" y="5325"/>
                </a:lnTo>
                <a:cubicBezTo>
                  <a:pt x="9924" y="5325"/>
                  <a:pt x="9294" y="5955"/>
                  <a:pt x="9294" y="6742"/>
                </a:cubicBezTo>
                <a:lnTo>
                  <a:pt x="9294" y="4978"/>
                </a:lnTo>
                <a:lnTo>
                  <a:pt x="10019" y="4978"/>
                </a:lnTo>
                <a:cubicBezTo>
                  <a:pt x="10806" y="4978"/>
                  <a:pt x="11436" y="4348"/>
                  <a:pt x="11436" y="3560"/>
                </a:cubicBezTo>
                <a:lnTo>
                  <a:pt x="11436" y="2836"/>
                </a:lnTo>
                <a:lnTo>
                  <a:pt x="10712" y="2836"/>
                </a:lnTo>
                <a:cubicBezTo>
                  <a:pt x="9924" y="2836"/>
                  <a:pt x="9294" y="3466"/>
                  <a:pt x="9294" y="4254"/>
                </a:cubicBezTo>
                <a:lnTo>
                  <a:pt x="9294" y="3245"/>
                </a:lnTo>
                <a:cubicBezTo>
                  <a:pt x="9609" y="2930"/>
                  <a:pt x="10019" y="2363"/>
                  <a:pt x="10019" y="1765"/>
                </a:cubicBezTo>
                <a:cubicBezTo>
                  <a:pt x="10019" y="788"/>
                  <a:pt x="8948" y="0"/>
                  <a:pt x="8948" y="0"/>
                </a:cubicBezTo>
                <a:cubicBezTo>
                  <a:pt x="8948" y="0"/>
                  <a:pt x="7876" y="820"/>
                  <a:pt x="7876" y="1765"/>
                </a:cubicBezTo>
                <a:cubicBezTo>
                  <a:pt x="7876" y="2363"/>
                  <a:pt x="8286" y="2930"/>
                  <a:pt x="8601" y="3245"/>
                </a:cubicBezTo>
                <a:lnTo>
                  <a:pt x="8601" y="4254"/>
                </a:lnTo>
                <a:cubicBezTo>
                  <a:pt x="8601" y="3466"/>
                  <a:pt x="7971" y="2836"/>
                  <a:pt x="7183" y="2836"/>
                </a:cubicBezTo>
                <a:lnTo>
                  <a:pt x="6459" y="2836"/>
                </a:lnTo>
                <a:lnTo>
                  <a:pt x="6459" y="3560"/>
                </a:lnTo>
                <a:cubicBezTo>
                  <a:pt x="6459" y="4348"/>
                  <a:pt x="7089" y="4978"/>
                  <a:pt x="7876" y="4978"/>
                </a:cubicBezTo>
                <a:lnTo>
                  <a:pt x="8601" y="4978"/>
                </a:lnTo>
                <a:lnTo>
                  <a:pt x="8601" y="6742"/>
                </a:lnTo>
                <a:cubicBezTo>
                  <a:pt x="8601" y="5955"/>
                  <a:pt x="7971" y="5325"/>
                  <a:pt x="7183" y="5325"/>
                </a:cubicBezTo>
                <a:lnTo>
                  <a:pt x="6459" y="5325"/>
                </a:lnTo>
                <a:lnTo>
                  <a:pt x="6459" y="6018"/>
                </a:lnTo>
                <a:cubicBezTo>
                  <a:pt x="6459" y="6805"/>
                  <a:pt x="7089" y="7467"/>
                  <a:pt x="7876" y="7467"/>
                </a:cubicBezTo>
                <a:lnTo>
                  <a:pt x="8601" y="7467"/>
                </a:lnTo>
                <a:lnTo>
                  <a:pt x="8601" y="9263"/>
                </a:lnTo>
                <a:cubicBezTo>
                  <a:pt x="8601" y="8475"/>
                  <a:pt x="7971" y="7845"/>
                  <a:pt x="7183" y="7845"/>
                </a:cubicBezTo>
                <a:lnTo>
                  <a:pt x="6459" y="7845"/>
                </a:lnTo>
                <a:lnTo>
                  <a:pt x="6459" y="8570"/>
                </a:lnTo>
                <a:cubicBezTo>
                  <a:pt x="6459" y="9357"/>
                  <a:pt x="7089" y="9987"/>
                  <a:pt x="7876" y="9987"/>
                </a:cubicBezTo>
                <a:lnTo>
                  <a:pt x="8601" y="9987"/>
                </a:lnTo>
                <a:lnTo>
                  <a:pt x="8601" y="11437"/>
                </a:lnTo>
                <a:lnTo>
                  <a:pt x="3592" y="11437"/>
                </a:lnTo>
                <a:lnTo>
                  <a:pt x="3592" y="9987"/>
                </a:lnTo>
                <a:lnTo>
                  <a:pt x="4285" y="9987"/>
                </a:lnTo>
                <a:cubicBezTo>
                  <a:pt x="5072" y="9987"/>
                  <a:pt x="5703" y="9357"/>
                  <a:pt x="5703" y="8570"/>
                </a:cubicBezTo>
                <a:lnTo>
                  <a:pt x="5703" y="7845"/>
                </a:lnTo>
                <a:lnTo>
                  <a:pt x="5009" y="7845"/>
                </a:lnTo>
                <a:cubicBezTo>
                  <a:pt x="4222" y="7845"/>
                  <a:pt x="3592" y="8475"/>
                  <a:pt x="3592" y="9263"/>
                </a:cubicBezTo>
                <a:lnTo>
                  <a:pt x="3592" y="7467"/>
                </a:lnTo>
                <a:lnTo>
                  <a:pt x="4285" y="7467"/>
                </a:lnTo>
                <a:cubicBezTo>
                  <a:pt x="5072" y="7467"/>
                  <a:pt x="5703" y="6805"/>
                  <a:pt x="5703" y="6018"/>
                </a:cubicBezTo>
                <a:lnTo>
                  <a:pt x="5703" y="5325"/>
                </a:lnTo>
                <a:lnTo>
                  <a:pt x="5009" y="5325"/>
                </a:lnTo>
                <a:cubicBezTo>
                  <a:pt x="4222" y="5325"/>
                  <a:pt x="3592" y="5955"/>
                  <a:pt x="3592" y="6742"/>
                </a:cubicBezTo>
                <a:lnTo>
                  <a:pt x="3592" y="4978"/>
                </a:lnTo>
                <a:lnTo>
                  <a:pt x="4285" y="4978"/>
                </a:lnTo>
                <a:cubicBezTo>
                  <a:pt x="5072" y="4978"/>
                  <a:pt x="5703" y="4348"/>
                  <a:pt x="5703" y="3560"/>
                </a:cubicBezTo>
                <a:lnTo>
                  <a:pt x="5703" y="2836"/>
                </a:lnTo>
                <a:lnTo>
                  <a:pt x="5009" y="2836"/>
                </a:lnTo>
                <a:cubicBezTo>
                  <a:pt x="4222" y="2836"/>
                  <a:pt x="3592" y="3466"/>
                  <a:pt x="3592" y="4254"/>
                </a:cubicBezTo>
                <a:lnTo>
                  <a:pt x="3592" y="3245"/>
                </a:lnTo>
                <a:cubicBezTo>
                  <a:pt x="3907" y="2930"/>
                  <a:pt x="4285" y="2363"/>
                  <a:pt x="4285" y="1765"/>
                </a:cubicBezTo>
                <a:cubicBezTo>
                  <a:pt x="4285" y="788"/>
                  <a:pt x="3245" y="0"/>
                  <a:pt x="3245" y="0"/>
                </a:cubicBezTo>
                <a:close/>
              </a:path>
            </a:pathLst>
          </a:custGeom>
          <a:solidFill>
            <a:srgbClr val="FFDE59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360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158723-65F2-DC01-A582-5C7D831896BA}"/>
              </a:ext>
            </a:extLst>
          </p:cNvPr>
          <p:cNvSpPr txBox="1"/>
          <p:nvPr/>
        </p:nvSpPr>
        <p:spPr>
          <a:xfrm>
            <a:off x="11260778" y="1409700"/>
            <a:ext cx="58140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Export-Focused Manufacturing</a:t>
            </a:r>
            <a:br>
              <a:rPr lang="en-US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Designed exclusively for international markets with global quality benchmarks</a:t>
            </a:r>
            <a:endParaRPr lang="en-US" sz="16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9E4FEB3-52CE-CB2A-4A4D-F92DFAEB1F39}"/>
              </a:ext>
            </a:extLst>
          </p:cNvPr>
          <p:cNvSpPr txBox="1"/>
          <p:nvPr/>
        </p:nvSpPr>
        <p:spPr>
          <a:xfrm>
            <a:off x="11248490" y="2405193"/>
            <a:ext cx="64238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Blend Flexibility &amp; Customization</a:t>
            </a:r>
            <a:br>
              <a:rPr lang="en-US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Various blends, flavors, and formats including  True American Blend, Virginia Blend, Chinese-style blend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8E7FE21-A732-A9E1-02A8-80D398066B7D}"/>
              </a:ext>
            </a:extLst>
          </p:cNvPr>
          <p:cNvSpPr txBox="1"/>
          <p:nvPr/>
        </p:nvSpPr>
        <p:spPr>
          <a:xfrm>
            <a:off x="11271044" y="3431548"/>
            <a:ext cx="65762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Duty-Free Advantage</a:t>
            </a:r>
            <a:br>
              <a:rPr lang="en-US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 import duty for sourcing of premium raw materials through EPZ operations.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E51B7E5-3125-D921-3BDD-FC55A1A99BAC}"/>
              </a:ext>
            </a:extLst>
          </p:cNvPr>
          <p:cNvSpPr txBox="1"/>
          <p:nvPr/>
        </p:nvSpPr>
        <p:spPr>
          <a:xfrm>
            <a:off x="11248490" y="4457903"/>
            <a:ext cx="62013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DIET &amp; Toasted Burley</a:t>
            </a:r>
            <a:br>
              <a:rPr lang="en-US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Expertise in blends with our in-house DIET and Toasted Burley plant</a:t>
            </a:r>
            <a:endParaRPr lang="en-US" sz="1600" dirty="0"/>
          </a:p>
        </p:txBody>
      </p:sp>
      <p:sp>
        <p:nvSpPr>
          <p:cNvPr id="54" name="TextBox 22">
            <a:extLst>
              <a:ext uri="{FF2B5EF4-FFF2-40B4-BE49-F238E27FC236}">
                <a16:creationId xmlns:a16="http://schemas.microsoft.com/office/drawing/2014/main" id="{606484E2-6ADA-A6ED-2524-0E23C3CBC24F}"/>
              </a:ext>
            </a:extLst>
          </p:cNvPr>
          <p:cNvSpPr txBox="1"/>
          <p:nvPr/>
        </p:nvSpPr>
        <p:spPr>
          <a:xfrm>
            <a:off x="10222410" y="549917"/>
            <a:ext cx="6922590" cy="7634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39"/>
              </a:lnSpc>
            </a:pPr>
            <a:r>
              <a:rPr lang="en-US" sz="4000" dirty="0">
                <a:solidFill>
                  <a:srgbClr val="FFDE59"/>
                </a:solidFill>
                <a:latin typeface="Bicubik"/>
                <a:ea typeface="Bicubik"/>
                <a:cs typeface="Bicubik"/>
                <a:sym typeface="Bicubik"/>
              </a:rPr>
              <a:t>What sets us apart</a:t>
            </a:r>
          </a:p>
        </p:txBody>
      </p:sp>
      <p:sp>
        <p:nvSpPr>
          <p:cNvPr id="55" name="TextBox 22">
            <a:extLst>
              <a:ext uri="{FF2B5EF4-FFF2-40B4-BE49-F238E27FC236}">
                <a16:creationId xmlns:a16="http://schemas.microsoft.com/office/drawing/2014/main" id="{F713D97E-089A-A6D7-AD5D-B8B9C9C34100}"/>
              </a:ext>
            </a:extLst>
          </p:cNvPr>
          <p:cNvSpPr txBox="1"/>
          <p:nvPr/>
        </p:nvSpPr>
        <p:spPr>
          <a:xfrm>
            <a:off x="9906002" y="5583824"/>
            <a:ext cx="7972462" cy="7482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39"/>
              </a:lnSpc>
            </a:pPr>
            <a:r>
              <a:rPr lang="en-US" sz="4000" dirty="0">
                <a:solidFill>
                  <a:srgbClr val="FFDE59"/>
                </a:solidFill>
                <a:latin typeface="Bicubik"/>
                <a:ea typeface="Bicubik"/>
                <a:cs typeface="Bicubik"/>
                <a:sym typeface="Bicubik"/>
              </a:rPr>
              <a:t>Our global footprint</a:t>
            </a:r>
          </a:p>
        </p:txBody>
      </p:sp>
      <p:sp>
        <p:nvSpPr>
          <p:cNvPr id="9" name="Freeform 9"/>
          <p:cNvSpPr/>
          <p:nvPr/>
        </p:nvSpPr>
        <p:spPr>
          <a:xfrm rot="16200000">
            <a:off x="15087600" y="8055228"/>
            <a:ext cx="162874" cy="162874"/>
          </a:xfrm>
          <a:custGeom>
            <a:avLst/>
            <a:gdLst/>
            <a:ahLst/>
            <a:cxnLst/>
            <a:rect l="l" t="t" r="r" b="b"/>
            <a:pathLst>
              <a:path w="579958" h="579958">
                <a:moveTo>
                  <a:pt x="0" y="0"/>
                </a:moveTo>
                <a:lnTo>
                  <a:pt x="579958" y="0"/>
                </a:lnTo>
                <a:lnTo>
                  <a:pt x="579958" y="579958"/>
                </a:lnTo>
                <a:lnTo>
                  <a:pt x="0" y="5799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8211158C-9339-B8C6-2E36-CA6653324D42}"/>
              </a:ext>
            </a:extLst>
          </p:cNvPr>
          <p:cNvSpPr/>
          <p:nvPr/>
        </p:nvSpPr>
        <p:spPr>
          <a:xfrm rot="16200000">
            <a:off x="14706600" y="7881807"/>
            <a:ext cx="162874" cy="162874"/>
          </a:xfrm>
          <a:custGeom>
            <a:avLst/>
            <a:gdLst/>
            <a:ahLst/>
            <a:cxnLst/>
            <a:rect l="l" t="t" r="r" b="b"/>
            <a:pathLst>
              <a:path w="579958" h="579958">
                <a:moveTo>
                  <a:pt x="0" y="0"/>
                </a:moveTo>
                <a:lnTo>
                  <a:pt x="579958" y="0"/>
                </a:lnTo>
                <a:lnTo>
                  <a:pt x="579958" y="579958"/>
                </a:lnTo>
                <a:lnTo>
                  <a:pt x="0" y="5799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609B1FA3-BE5B-D544-173B-5C5C3E2A91F0}"/>
              </a:ext>
            </a:extLst>
          </p:cNvPr>
          <p:cNvSpPr/>
          <p:nvPr/>
        </p:nvSpPr>
        <p:spPr>
          <a:xfrm rot="16200000">
            <a:off x="14097000" y="7845688"/>
            <a:ext cx="162874" cy="162874"/>
          </a:xfrm>
          <a:custGeom>
            <a:avLst/>
            <a:gdLst/>
            <a:ahLst/>
            <a:cxnLst/>
            <a:rect l="l" t="t" r="r" b="b"/>
            <a:pathLst>
              <a:path w="579958" h="579958">
                <a:moveTo>
                  <a:pt x="0" y="0"/>
                </a:moveTo>
                <a:lnTo>
                  <a:pt x="579958" y="0"/>
                </a:lnTo>
                <a:lnTo>
                  <a:pt x="579958" y="579958"/>
                </a:lnTo>
                <a:lnTo>
                  <a:pt x="0" y="5799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2003C83F-FA5B-7750-DCD7-8D859C2F4CCD}"/>
              </a:ext>
            </a:extLst>
          </p:cNvPr>
          <p:cNvSpPr/>
          <p:nvPr/>
        </p:nvSpPr>
        <p:spPr>
          <a:xfrm rot="16200000">
            <a:off x="14924726" y="7343744"/>
            <a:ext cx="162874" cy="162874"/>
          </a:xfrm>
          <a:custGeom>
            <a:avLst/>
            <a:gdLst/>
            <a:ahLst/>
            <a:cxnLst/>
            <a:rect l="l" t="t" r="r" b="b"/>
            <a:pathLst>
              <a:path w="579958" h="579958">
                <a:moveTo>
                  <a:pt x="0" y="0"/>
                </a:moveTo>
                <a:lnTo>
                  <a:pt x="579958" y="0"/>
                </a:lnTo>
                <a:lnTo>
                  <a:pt x="579958" y="579958"/>
                </a:lnTo>
                <a:lnTo>
                  <a:pt x="0" y="5799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E817E9A-F038-EE18-E88B-24C22C850639}"/>
              </a:ext>
            </a:extLst>
          </p:cNvPr>
          <p:cNvSpPr/>
          <p:nvPr/>
        </p:nvSpPr>
        <p:spPr>
          <a:xfrm rot="16200000">
            <a:off x="13810796" y="7473660"/>
            <a:ext cx="162874" cy="162874"/>
          </a:xfrm>
          <a:custGeom>
            <a:avLst/>
            <a:gdLst/>
            <a:ahLst/>
            <a:cxnLst/>
            <a:rect l="l" t="t" r="r" b="b"/>
            <a:pathLst>
              <a:path w="579958" h="579958">
                <a:moveTo>
                  <a:pt x="0" y="0"/>
                </a:moveTo>
                <a:lnTo>
                  <a:pt x="579958" y="0"/>
                </a:lnTo>
                <a:lnTo>
                  <a:pt x="579958" y="579958"/>
                </a:lnTo>
                <a:lnTo>
                  <a:pt x="0" y="5799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FD23C6B6-9118-8FC8-A60B-056167AA1D2B}"/>
              </a:ext>
            </a:extLst>
          </p:cNvPr>
          <p:cNvSpPr/>
          <p:nvPr/>
        </p:nvSpPr>
        <p:spPr>
          <a:xfrm rot="16200000">
            <a:off x="13729359" y="8035468"/>
            <a:ext cx="162874" cy="162874"/>
          </a:xfrm>
          <a:custGeom>
            <a:avLst/>
            <a:gdLst/>
            <a:ahLst/>
            <a:cxnLst/>
            <a:rect l="l" t="t" r="r" b="b"/>
            <a:pathLst>
              <a:path w="579958" h="579958">
                <a:moveTo>
                  <a:pt x="0" y="0"/>
                </a:moveTo>
                <a:lnTo>
                  <a:pt x="579958" y="0"/>
                </a:lnTo>
                <a:lnTo>
                  <a:pt x="579958" y="579958"/>
                </a:lnTo>
                <a:lnTo>
                  <a:pt x="0" y="5799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B4904C4D-1D02-3759-7945-FBA002578804}"/>
              </a:ext>
            </a:extLst>
          </p:cNvPr>
          <p:cNvSpPr/>
          <p:nvPr/>
        </p:nvSpPr>
        <p:spPr>
          <a:xfrm rot="16200000">
            <a:off x="13964640" y="8827508"/>
            <a:ext cx="162874" cy="162874"/>
          </a:xfrm>
          <a:custGeom>
            <a:avLst/>
            <a:gdLst/>
            <a:ahLst/>
            <a:cxnLst/>
            <a:rect l="l" t="t" r="r" b="b"/>
            <a:pathLst>
              <a:path w="579958" h="579958">
                <a:moveTo>
                  <a:pt x="0" y="0"/>
                </a:moveTo>
                <a:lnTo>
                  <a:pt x="579958" y="0"/>
                </a:lnTo>
                <a:lnTo>
                  <a:pt x="579958" y="579958"/>
                </a:lnTo>
                <a:lnTo>
                  <a:pt x="0" y="5799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A7C510F0-31BC-1653-B9C4-933371FE0F25}"/>
              </a:ext>
            </a:extLst>
          </p:cNvPr>
          <p:cNvSpPr/>
          <p:nvPr/>
        </p:nvSpPr>
        <p:spPr>
          <a:xfrm rot="16200000">
            <a:off x="15316200" y="8572500"/>
            <a:ext cx="162874" cy="162874"/>
          </a:xfrm>
          <a:custGeom>
            <a:avLst/>
            <a:gdLst/>
            <a:ahLst/>
            <a:cxnLst/>
            <a:rect l="l" t="t" r="r" b="b"/>
            <a:pathLst>
              <a:path w="579958" h="579958">
                <a:moveTo>
                  <a:pt x="0" y="0"/>
                </a:moveTo>
                <a:lnTo>
                  <a:pt x="579958" y="0"/>
                </a:lnTo>
                <a:lnTo>
                  <a:pt x="579958" y="579958"/>
                </a:lnTo>
                <a:lnTo>
                  <a:pt x="0" y="5799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47E1BDE1-8F84-4EF8-0084-7DFF97A6B166}"/>
              </a:ext>
            </a:extLst>
          </p:cNvPr>
          <p:cNvSpPr/>
          <p:nvPr/>
        </p:nvSpPr>
        <p:spPr>
          <a:xfrm rot="16200000">
            <a:off x="15621000" y="7531219"/>
            <a:ext cx="162874" cy="162874"/>
          </a:xfrm>
          <a:custGeom>
            <a:avLst/>
            <a:gdLst/>
            <a:ahLst/>
            <a:cxnLst/>
            <a:rect l="l" t="t" r="r" b="b"/>
            <a:pathLst>
              <a:path w="579958" h="579958">
                <a:moveTo>
                  <a:pt x="0" y="0"/>
                </a:moveTo>
                <a:lnTo>
                  <a:pt x="579958" y="0"/>
                </a:lnTo>
                <a:lnTo>
                  <a:pt x="579958" y="579958"/>
                </a:lnTo>
                <a:lnTo>
                  <a:pt x="0" y="5799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BB4A79EC-8899-6404-0F75-E5D38D72DA82}"/>
              </a:ext>
            </a:extLst>
          </p:cNvPr>
          <p:cNvSpPr/>
          <p:nvPr/>
        </p:nvSpPr>
        <p:spPr>
          <a:xfrm rot="16200000">
            <a:off x="14515709" y="7531219"/>
            <a:ext cx="162874" cy="162874"/>
          </a:xfrm>
          <a:custGeom>
            <a:avLst/>
            <a:gdLst/>
            <a:ahLst/>
            <a:cxnLst/>
            <a:rect l="l" t="t" r="r" b="b"/>
            <a:pathLst>
              <a:path w="579958" h="579958">
                <a:moveTo>
                  <a:pt x="0" y="0"/>
                </a:moveTo>
                <a:lnTo>
                  <a:pt x="579958" y="0"/>
                </a:lnTo>
                <a:lnTo>
                  <a:pt x="579958" y="579958"/>
                </a:lnTo>
                <a:lnTo>
                  <a:pt x="0" y="5799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8" name="Freeform 9">
            <a:extLst>
              <a:ext uri="{FF2B5EF4-FFF2-40B4-BE49-F238E27FC236}">
                <a16:creationId xmlns:a16="http://schemas.microsoft.com/office/drawing/2014/main" id="{6C4BDB6C-374C-4A4E-CB56-4A547C3E67B7}"/>
              </a:ext>
            </a:extLst>
          </p:cNvPr>
          <p:cNvSpPr/>
          <p:nvPr/>
        </p:nvSpPr>
        <p:spPr>
          <a:xfrm rot="16200000">
            <a:off x="15539563" y="9029700"/>
            <a:ext cx="162874" cy="162874"/>
          </a:xfrm>
          <a:custGeom>
            <a:avLst/>
            <a:gdLst/>
            <a:ahLst/>
            <a:cxnLst/>
            <a:rect l="l" t="t" r="r" b="b"/>
            <a:pathLst>
              <a:path w="579958" h="579958">
                <a:moveTo>
                  <a:pt x="0" y="0"/>
                </a:moveTo>
                <a:lnTo>
                  <a:pt x="579958" y="0"/>
                </a:lnTo>
                <a:lnTo>
                  <a:pt x="579958" y="579958"/>
                </a:lnTo>
                <a:lnTo>
                  <a:pt x="0" y="5799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9" name="Freeform 9">
            <a:extLst>
              <a:ext uri="{FF2B5EF4-FFF2-40B4-BE49-F238E27FC236}">
                <a16:creationId xmlns:a16="http://schemas.microsoft.com/office/drawing/2014/main" id="{4DB6B9FC-75D5-1322-21DF-068CAE022B0D}"/>
              </a:ext>
            </a:extLst>
          </p:cNvPr>
          <p:cNvSpPr/>
          <p:nvPr/>
        </p:nvSpPr>
        <p:spPr>
          <a:xfrm rot="16200000">
            <a:off x="13411200" y="8372049"/>
            <a:ext cx="162874" cy="162874"/>
          </a:xfrm>
          <a:custGeom>
            <a:avLst/>
            <a:gdLst/>
            <a:ahLst/>
            <a:cxnLst/>
            <a:rect l="l" t="t" r="r" b="b"/>
            <a:pathLst>
              <a:path w="579958" h="579958">
                <a:moveTo>
                  <a:pt x="0" y="0"/>
                </a:moveTo>
                <a:lnTo>
                  <a:pt x="579958" y="0"/>
                </a:lnTo>
                <a:lnTo>
                  <a:pt x="579958" y="579958"/>
                </a:lnTo>
                <a:lnTo>
                  <a:pt x="0" y="5799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0" name="Freeform 9">
            <a:extLst>
              <a:ext uri="{FF2B5EF4-FFF2-40B4-BE49-F238E27FC236}">
                <a16:creationId xmlns:a16="http://schemas.microsoft.com/office/drawing/2014/main" id="{751AA89B-FE52-E120-1331-A781BC571093}"/>
              </a:ext>
            </a:extLst>
          </p:cNvPr>
          <p:cNvSpPr/>
          <p:nvPr/>
        </p:nvSpPr>
        <p:spPr>
          <a:xfrm rot="16200000">
            <a:off x="14206000" y="7166062"/>
            <a:ext cx="162874" cy="162874"/>
          </a:xfrm>
          <a:custGeom>
            <a:avLst/>
            <a:gdLst/>
            <a:ahLst/>
            <a:cxnLst/>
            <a:rect l="l" t="t" r="r" b="b"/>
            <a:pathLst>
              <a:path w="579958" h="579958">
                <a:moveTo>
                  <a:pt x="0" y="0"/>
                </a:moveTo>
                <a:lnTo>
                  <a:pt x="579958" y="0"/>
                </a:lnTo>
                <a:lnTo>
                  <a:pt x="579958" y="579958"/>
                </a:lnTo>
                <a:lnTo>
                  <a:pt x="0" y="5799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04" r="-2204"/>
            </a:stretch>
          </a:blipFill>
        </p:spPr>
      </p:sp>
      <p:pic>
        <p:nvPicPr>
          <p:cNvPr id="1024" name="Picture 6" descr="Global Leaf Tobacco Limited">
            <a:extLst>
              <a:ext uri="{FF2B5EF4-FFF2-40B4-BE49-F238E27FC236}">
                <a16:creationId xmlns:a16="http://schemas.microsoft.com/office/drawing/2014/main" id="{37CA137B-2644-1EC7-5D50-5D0DEE3388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16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310" b="75996" l="40876" r="85219">
                        <a14:foregroundMark x1="45620" y1="15376" x2="52007" y2="61173"/>
                        <a14:foregroundMark x1="52007" y1="61173" x2="65511" y2="71239"/>
                        <a14:foregroundMark x1="65511" y1="71239" x2="78011" y2="62611"/>
                        <a14:foregroundMark x1="78011" y1="62611" x2="85219" y2="20907"/>
                        <a14:foregroundMark x1="85219" y1="20907" x2="77464" y2="13496"/>
                        <a14:foregroundMark x1="77464" y1="13496" x2="45073" y2="11836"/>
                        <a14:foregroundMark x1="45073" y1="11836" x2="44799" y2="30752"/>
                        <a14:foregroundMark x1="50000" y1="5420" x2="42336" y2="12611"/>
                        <a14:foregroundMark x1="42336" y1="12611" x2="42427" y2="22677"/>
                        <a14:foregroundMark x1="42427" y1="22677" x2="39142" y2="32412"/>
                        <a14:foregroundMark x1="39142" y1="32412" x2="38777" y2="45465"/>
                        <a14:foregroundMark x1="38777" y1="45465" x2="41697" y2="58186"/>
                        <a14:foregroundMark x1="41697" y1="58186" x2="49088" y2="70133"/>
                        <a14:foregroundMark x1="49088" y1="70133" x2="56296" y2="76106"/>
                        <a14:foregroundMark x1="56296" y1="76106" x2="67518" y2="76217"/>
                        <a14:foregroundMark x1="67518" y1="76217" x2="75821" y2="71128"/>
                        <a14:foregroundMark x1="75821" y1="71128" x2="83212" y2="58296"/>
                        <a14:foregroundMark x1="83212" y1="58296" x2="86770" y2="24115"/>
                        <a14:foregroundMark x1="86770" y1="24115" x2="86223" y2="17146"/>
                        <a14:foregroundMark x1="86223" y1="17146" x2="56296" y2="12500"/>
                        <a14:foregroundMark x1="56296" y1="12500" x2="49179" y2="5420"/>
                        <a14:foregroundMark x1="40876" y1="23894" x2="47172" y2="44358"/>
                        <a14:foregroundMark x1="47172" y1="44358" x2="47354" y2="47235"/>
                        <a14:foregroundMark x1="48996" y1="46903" x2="80201" y2="39381"/>
                        <a14:foregroundMark x1="80201" y1="39381" x2="78558" y2="33075"/>
                        <a14:foregroundMark x1="78558" y1="33075" x2="70073" y2="50442"/>
                        <a14:foregroundMark x1="70073" y1="50442" x2="57938" y2="47898"/>
                        <a14:foregroundMark x1="57938" y1="47898" x2="50091" y2="32190"/>
                        <a14:foregroundMark x1="56478" y1="73783" x2="64142" y2="73673"/>
                        <a14:foregroundMark x1="64142" y1="73673" x2="64872" y2="759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641" r="11454" b="22367"/>
          <a:stretch/>
        </p:blipFill>
        <p:spPr bwMode="auto">
          <a:xfrm>
            <a:off x="12180295" y="-805002"/>
            <a:ext cx="8696723" cy="11386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group of boxes of cigarettes&#10;&#10;AI-generated content may be incorrect.">
            <a:extLst>
              <a:ext uri="{FF2B5EF4-FFF2-40B4-BE49-F238E27FC236}">
                <a16:creationId xmlns:a16="http://schemas.microsoft.com/office/drawing/2014/main" id="{E4F51633-BEF4-920C-D445-F1F18DD8CE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" t="14705" r="64714" b="17239"/>
          <a:stretch/>
        </p:blipFill>
        <p:spPr>
          <a:xfrm>
            <a:off x="1042723" y="941757"/>
            <a:ext cx="2362200" cy="3733799"/>
          </a:xfrm>
          <a:prstGeom prst="rect">
            <a:avLst/>
          </a:prstGeom>
        </p:spPr>
      </p:pic>
      <p:pic>
        <p:nvPicPr>
          <p:cNvPr id="17" name="Picture 16" descr="A red box with gold text&#10;&#10;AI-generated content may be incorrect.">
            <a:extLst>
              <a:ext uri="{FF2B5EF4-FFF2-40B4-BE49-F238E27FC236}">
                <a16:creationId xmlns:a16="http://schemas.microsoft.com/office/drawing/2014/main" id="{609AEEDB-015E-9BB7-DF0B-263E3ADA78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1" t="29297" r="9560" b="26953"/>
          <a:stretch/>
        </p:blipFill>
        <p:spPr>
          <a:xfrm>
            <a:off x="12010002" y="1129963"/>
            <a:ext cx="4400552" cy="1589876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F30D764-376E-3F30-F4D2-3D82E70DF181}"/>
              </a:ext>
            </a:extLst>
          </p:cNvPr>
          <p:cNvCxnSpPr>
            <a:cxnSpLocks/>
          </p:cNvCxnSpPr>
          <p:nvPr/>
        </p:nvCxnSpPr>
        <p:spPr>
          <a:xfrm flipH="1">
            <a:off x="-1371600" y="8648700"/>
            <a:ext cx="20650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A group of boxes of cigarettes&#10;&#10;AI-generated content may be incorrect.">
            <a:extLst>
              <a:ext uri="{FF2B5EF4-FFF2-40B4-BE49-F238E27FC236}">
                <a16:creationId xmlns:a16="http://schemas.microsoft.com/office/drawing/2014/main" id="{73928947-3713-0A28-7AD8-1FB607C6AF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86" t="14133" r="35655" b="17812"/>
          <a:stretch/>
        </p:blipFill>
        <p:spPr>
          <a:xfrm>
            <a:off x="5916280" y="885146"/>
            <a:ext cx="2133600" cy="3733799"/>
          </a:xfrm>
          <a:prstGeom prst="rect">
            <a:avLst/>
          </a:prstGeom>
        </p:spPr>
      </p:pic>
      <p:pic>
        <p:nvPicPr>
          <p:cNvPr id="24" name="Picture 23" descr="A group of boxes of cigarettes&#10;&#10;AI-generated content may be incorrect.">
            <a:extLst>
              <a:ext uri="{FF2B5EF4-FFF2-40B4-BE49-F238E27FC236}">
                <a16:creationId xmlns:a16="http://schemas.microsoft.com/office/drawing/2014/main" id="{86285B40-4DD5-B6A8-E6A7-0B20DCA8FB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83" t="12439" r="2444" b="16728"/>
          <a:stretch/>
        </p:blipFill>
        <p:spPr>
          <a:xfrm>
            <a:off x="3715630" y="4662856"/>
            <a:ext cx="2362200" cy="3886200"/>
          </a:xfrm>
          <a:prstGeom prst="rect">
            <a:avLst/>
          </a:prstGeom>
        </p:spPr>
      </p:pic>
      <p:pic>
        <p:nvPicPr>
          <p:cNvPr id="25" name="Picture 24" descr="A group of boxes of cigarettes&#10;&#10;AI-generated content may be incorrect.">
            <a:extLst>
              <a:ext uri="{FF2B5EF4-FFF2-40B4-BE49-F238E27FC236}">
                <a16:creationId xmlns:a16="http://schemas.microsoft.com/office/drawing/2014/main" id="{94975ED6-E7EB-470F-E5FD-083A015A689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" t="14705" r="64714" b="17239"/>
          <a:stretch/>
        </p:blipFill>
        <p:spPr>
          <a:xfrm>
            <a:off x="10576635" y="1021678"/>
            <a:ext cx="1253413" cy="1981200"/>
          </a:xfrm>
          <a:prstGeom prst="rect">
            <a:avLst/>
          </a:prstGeom>
        </p:spPr>
      </p:pic>
      <p:pic>
        <p:nvPicPr>
          <p:cNvPr id="26" name="Picture 25" descr="A group of boxes of cigarettes&#10;&#10;AI-generated content may be incorrect.">
            <a:extLst>
              <a:ext uri="{FF2B5EF4-FFF2-40B4-BE49-F238E27FC236}">
                <a16:creationId xmlns:a16="http://schemas.microsoft.com/office/drawing/2014/main" id="{9E32C361-84DB-B027-DBC7-0DECDC6999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86" t="14133" r="35655" b="17812"/>
          <a:stretch/>
        </p:blipFill>
        <p:spPr>
          <a:xfrm>
            <a:off x="10703352" y="3705183"/>
            <a:ext cx="1126696" cy="1971717"/>
          </a:xfrm>
          <a:prstGeom prst="rect">
            <a:avLst/>
          </a:prstGeom>
        </p:spPr>
      </p:pic>
      <p:pic>
        <p:nvPicPr>
          <p:cNvPr id="27" name="Picture 26" descr="A group of boxes of cigarettes&#10;&#10;AI-generated content may be incorrect.">
            <a:extLst>
              <a:ext uri="{FF2B5EF4-FFF2-40B4-BE49-F238E27FC236}">
                <a16:creationId xmlns:a16="http://schemas.microsoft.com/office/drawing/2014/main" id="{EB98EDC1-B8E4-0162-2A7F-85BE5D7CBD7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83" t="12439" r="2444" b="16728"/>
          <a:stretch/>
        </p:blipFill>
        <p:spPr>
          <a:xfrm>
            <a:off x="10720575" y="6281834"/>
            <a:ext cx="1253412" cy="2062066"/>
          </a:xfrm>
          <a:prstGeom prst="rect">
            <a:avLst/>
          </a:prstGeom>
        </p:spPr>
      </p:pic>
      <p:pic>
        <p:nvPicPr>
          <p:cNvPr id="15" name="Picture 14" descr="A black and red box with text&#10;&#10;AI-generated content may be incorrect.">
            <a:extLst>
              <a:ext uri="{FF2B5EF4-FFF2-40B4-BE49-F238E27FC236}">
                <a16:creationId xmlns:a16="http://schemas.microsoft.com/office/drawing/2014/main" id="{8B73C588-96AC-C9C9-D386-E0118DF6B01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6" t="24414" r="9711" b="27504"/>
          <a:stretch/>
        </p:blipFill>
        <p:spPr>
          <a:xfrm>
            <a:off x="12010002" y="6402718"/>
            <a:ext cx="4400552" cy="178456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E10DB42-CEB8-DD4A-173D-FD6684A90AB5}"/>
              </a:ext>
            </a:extLst>
          </p:cNvPr>
          <p:cNvSpPr txBox="1"/>
          <p:nvPr/>
        </p:nvSpPr>
        <p:spPr>
          <a:xfrm>
            <a:off x="3459734" y="2949855"/>
            <a:ext cx="24719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Packing: </a:t>
            </a:r>
            <a:r>
              <a:rPr lang="en-US" sz="14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Hinge Lid Pack</a:t>
            </a:r>
            <a:endParaRPr lang="en-US" sz="1400" b="1" i="0" u="none" strike="noStrike" baseline="0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/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Type: </a:t>
            </a:r>
            <a:r>
              <a:rPr lang="en-US" sz="14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Box Corner</a:t>
            </a:r>
            <a:endParaRPr lang="en-US" sz="1400" b="1" i="0" u="none" strike="noStrike" baseline="0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Blend: 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Virginia Blend</a:t>
            </a: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Length(mm): 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83</a:t>
            </a: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Diameter(mm): 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7.8</a:t>
            </a:r>
            <a:endParaRPr lang="en-US" sz="1400" b="1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Picture 5" descr="A white box with gold text&#10;&#10;AI-generated content may be incorrect.">
            <a:extLst>
              <a:ext uri="{FF2B5EF4-FFF2-40B4-BE49-F238E27FC236}">
                <a16:creationId xmlns:a16="http://schemas.microsoft.com/office/drawing/2014/main" id="{D9F9812E-34BF-FE83-28BE-AFA0179DB49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29687" r="9375" b="27582"/>
          <a:stretch/>
        </p:blipFill>
        <p:spPr>
          <a:xfrm>
            <a:off x="12010002" y="3848078"/>
            <a:ext cx="4415994" cy="15482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A28945-0805-4C64-BE71-94123A88DC5E}"/>
              </a:ext>
            </a:extLst>
          </p:cNvPr>
          <p:cNvSpPr txBox="1"/>
          <p:nvPr/>
        </p:nvSpPr>
        <p:spPr>
          <a:xfrm>
            <a:off x="8126507" y="2946149"/>
            <a:ext cx="24719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Packing: </a:t>
            </a:r>
            <a:r>
              <a:rPr lang="en-US" sz="14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Hinge Lid Pack</a:t>
            </a:r>
            <a:endParaRPr lang="en-US" sz="1400" b="1" i="0" u="none" strike="noStrike" baseline="0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/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Type: </a:t>
            </a:r>
            <a:r>
              <a:rPr lang="en-US" sz="14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Box Corner</a:t>
            </a:r>
            <a:endParaRPr lang="en-US" sz="1400" b="1" i="0" u="none" strike="noStrike" baseline="0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Blend: 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Virginia Blend</a:t>
            </a: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Length(mm): 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83</a:t>
            </a: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Diameter(mm): 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7.8</a:t>
            </a:r>
            <a:endParaRPr lang="en-US" sz="1400" b="1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F776C2-8DF7-B622-0E54-E8F7C7C77B47}"/>
              </a:ext>
            </a:extLst>
          </p:cNvPr>
          <p:cNvSpPr txBox="1"/>
          <p:nvPr/>
        </p:nvSpPr>
        <p:spPr>
          <a:xfrm>
            <a:off x="5931678" y="6851652"/>
            <a:ext cx="24719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Packing: </a:t>
            </a:r>
            <a:r>
              <a:rPr lang="en-US" sz="14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Hinge Lid Pack</a:t>
            </a:r>
            <a:endParaRPr lang="en-US" sz="1400" b="1" i="0" u="none" strike="noStrike" baseline="0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/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Type: </a:t>
            </a:r>
            <a:r>
              <a:rPr lang="en-US" sz="14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Box Corner</a:t>
            </a:r>
            <a:endParaRPr lang="en-US" sz="1400" b="1" i="0" u="none" strike="noStrike" baseline="0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Blend: 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Virginia Blend</a:t>
            </a: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Length(mm): 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83</a:t>
            </a: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Diameter(mm): 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7.8</a:t>
            </a:r>
            <a:endParaRPr lang="en-US" sz="1400" b="1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37CE67-CE7A-C5E9-76A0-E72D0295420C}"/>
              </a:ext>
            </a:extLst>
          </p:cNvPr>
          <p:cNvSpPr/>
          <p:nvPr/>
        </p:nvSpPr>
        <p:spPr>
          <a:xfrm>
            <a:off x="9965299" y="9239599"/>
            <a:ext cx="381000" cy="533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8C5262-D4C0-1DF4-E87D-5DD386D17789}"/>
              </a:ext>
            </a:extLst>
          </p:cNvPr>
          <p:cNvSpPr/>
          <p:nvPr/>
        </p:nvSpPr>
        <p:spPr>
          <a:xfrm>
            <a:off x="10549026" y="9231670"/>
            <a:ext cx="1454150" cy="533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C7D3CD3-D980-8F58-F585-37042D4A1929}"/>
              </a:ext>
            </a:extLst>
          </p:cNvPr>
          <p:cNvSpPr/>
          <p:nvPr/>
        </p:nvSpPr>
        <p:spPr>
          <a:xfrm>
            <a:off x="12225426" y="9053144"/>
            <a:ext cx="1758950" cy="725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10,000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549E4D-4359-FFD2-CBC2-FB33A0B9DD14}"/>
              </a:ext>
            </a:extLst>
          </p:cNvPr>
          <p:cNvSpPr txBox="1"/>
          <p:nvPr/>
        </p:nvSpPr>
        <p:spPr>
          <a:xfrm>
            <a:off x="9677400" y="9810919"/>
            <a:ext cx="9845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Single Pack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3CA77E-CBD7-B10E-CE1F-AD4693DD61F9}"/>
              </a:ext>
            </a:extLst>
          </p:cNvPr>
          <p:cNvSpPr txBox="1"/>
          <p:nvPr/>
        </p:nvSpPr>
        <p:spPr>
          <a:xfrm>
            <a:off x="10815690" y="9799015"/>
            <a:ext cx="96051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Outer Case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4DA2C1-B15F-4A00-813B-323B418DDB2D}"/>
              </a:ext>
            </a:extLst>
          </p:cNvPr>
          <p:cNvSpPr txBox="1"/>
          <p:nvPr/>
        </p:nvSpPr>
        <p:spPr>
          <a:xfrm>
            <a:off x="12608562" y="9810919"/>
            <a:ext cx="10534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Master Case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F246AF7-A3DC-53FB-304E-DC9B7B6F057C}"/>
              </a:ext>
            </a:extLst>
          </p:cNvPr>
          <p:cNvGrpSpPr/>
          <p:nvPr/>
        </p:nvGrpSpPr>
        <p:grpSpPr>
          <a:xfrm>
            <a:off x="4657021" y="9414921"/>
            <a:ext cx="814967" cy="255050"/>
            <a:chOff x="8684553" y="8111080"/>
            <a:chExt cx="814967" cy="25505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AD2719A-9CD5-9B3C-7218-EF28AB5A81DB}"/>
                </a:ext>
              </a:extLst>
            </p:cNvPr>
            <p:cNvSpPr/>
            <p:nvPr/>
          </p:nvSpPr>
          <p:spPr>
            <a:xfrm>
              <a:off x="8686800" y="8111081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C36576E-2406-1108-5F8D-8275539C1762}"/>
                </a:ext>
              </a:extLst>
            </p:cNvPr>
            <p:cNvSpPr/>
            <p:nvPr/>
          </p:nvSpPr>
          <p:spPr>
            <a:xfrm>
              <a:off x="8814554" y="8111082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4A7C79B-3461-9C8A-A688-6BBCD9E2EA9D}"/>
                </a:ext>
              </a:extLst>
            </p:cNvPr>
            <p:cNvSpPr/>
            <p:nvPr/>
          </p:nvSpPr>
          <p:spPr>
            <a:xfrm>
              <a:off x="8942308" y="8111081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2160744-E00C-9CB1-8A93-76CF066915CA}"/>
                </a:ext>
              </a:extLst>
            </p:cNvPr>
            <p:cNvSpPr/>
            <p:nvPr/>
          </p:nvSpPr>
          <p:spPr>
            <a:xfrm>
              <a:off x="9067800" y="8111081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E73C481-E435-2797-F49F-A8EBE648ED74}"/>
                </a:ext>
              </a:extLst>
            </p:cNvPr>
            <p:cNvSpPr/>
            <p:nvPr/>
          </p:nvSpPr>
          <p:spPr>
            <a:xfrm>
              <a:off x="9193292" y="8111080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D4359CA8-A977-44EA-094C-D2715152DB86}"/>
                </a:ext>
              </a:extLst>
            </p:cNvPr>
            <p:cNvSpPr/>
            <p:nvPr/>
          </p:nvSpPr>
          <p:spPr>
            <a:xfrm>
              <a:off x="9309854" y="8111080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7AF7605-327B-5E67-221D-EAAFFC89E781}"/>
                </a:ext>
              </a:extLst>
            </p:cNvPr>
            <p:cNvSpPr/>
            <p:nvPr/>
          </p:nvSpPr>
          <p:spPr>
            <a:xfrm>
              <a:off x="9423320" y="8111080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62E3BC9-A744-2847-68CE-8E3CBFB0B4E4}"/>
                </a:ext>
              </a:extLst>
            </p:cNvPr>
            <p:cNvSpPr/>
            <p:nvPr/>
          </p:nvSpPr>
          <p:spPr>
            <a:xfrm>
              <a:off x="8750300" y="8203144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7EF14E3-157F-2557-218D-95AD4BB067E0}"/>
                </a:ext>
              </a:extLst>
            </p:cNvPr>
            <p:cNvSpPr/>
            <p:nvPr/>
          </p:nvSpPr>
          <p:spPr>
            <a:xfrm>
              <a:off x="8878054" y="8203143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FBA9C417-3708-F1C8-9799-6F2987653DEC}"/>
                </a:ext>
              </a:extLst>
            </p:cNvPr>
            <p:cNvSpPr/>
            <p:nvPr/>
          </p:nvSpPr>
          <p:spPr>
            <a:xfrm>
              <a:off x="9003546" y="8203143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0D9F1FC-500D-643E-2EF9-20ECEB4D5826}"/>
                </a:ext>
              </a:extLst>
            </p:cNvPr>
            <p:cNvSpPr/>
            <p:nvPr/>
          </p:nvSpPr>
          <p:spPr>
            <a:xfrm>
              <a:off x="9129038" y="8203142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CF87E8B3-900A-E689-B7BF-ECDF069BF25E}"/>
                </a:ext>
              </a:extLst>
            </p:cNvPr>
            <p:cNvSpPr/>
            <p:nvPr/>
          </p:nvSpPr>
          <p:spPr>
            <a:xfrm>
              <a:off x="9245600" y="8203142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4849334-1981-3955-C259-E926FCB4DE8E}"/>
                </a:ext>
              </a:extLst>
            </p:cNvPr>
            <p:cNvSpPr/>
            <p:nvPr/>
          </p:nvSpPr>
          <p:spPr>
            <a:xfrm>
              <a:off x="9359066" y="8203142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82C254CB-E331-48FA-82B5-9EABB7EE326C}"/>
                </a:ext>
              </a:extLst>
            </p:cNvPr>
            <p:cNvSpPr/>
            <p:nvPr/>
          </p:nvSpPr>
          <p:spPr>
            <a:xfrm>
              <a:off x="8684553" y="8289930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34CE0780-C518-1AFB-3D4E-8760EE69597C}"/>
                </a:ext>
              </a:extLst>
            </p:cNvPr>
            <p:cNvSpPr/>
            <p:nvPr/>
          </p:nvSpPr>
          <p:spPr>
            <a:xfrm>
              <a:off x="8812307" y="8289931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E7D81A62-372E-F0C1-17F8-D610C7DC95C3}"/>
                </a:ext>
              </a:extLst>
            </p:cNvPr>
            <p:cNvSpPr/>
            <p:nvPr/>
          </p:nvSpPr>
          <p:spPr>
            <a:xfrm>
              <a:off x="8940061" y="8289930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67A28A86-1717-9785-EFC8-CAD1C7FE3D48}"/>
                </a:ext>
              </a:extLst>
            </p:cNvPr>
            <p:cNvSpPr/>
            <p:nvPr/>
          </p:nvSpPr>
          <p:spPr>
            <a:xfrm>
              <a:off x="9065553" y="8289930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75526B26-6F80-F10D-9FDA-9E280EE361EE}"/>
                </a:ext>
              </a:extLst>
            </p:cNvPr>
            <p:cNvSpPr/>
            <p:nvPr/>
          </p:nvSpPr>
          <p:spPr>
            <a:xfrm>
              <a:off x="9191045" y="8289929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82D28E59-4594-89C8-A7FA-A4B76C9278A2}"/>
                </a:ext>
              </a:extLst>
            </p:cNvPr>
            <p:cNvSpPr/>
            <p:nvPr/>
          </p:nvSpPr>
          <p:spPr>
            <a:xfrm>
              <a:off x="9307607" y="8289929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3239906C-3D4F-438D-60B2-BE972C0196E8}"/>
                </a:ext>
              </a:extLst>
            </p:cNvPr>
            <p:cNvSpPr/>
            <p:nvPr/>
          </p:nvSpPr>
          <p:spPr>
            <a:xfrm>
              <a:off x="9421073" y="8289929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7883F49-F075-F0B1-2CEF-8F2335270F96}"/>
              </a:ext>
            </a:extLst>
          </p:cNvPr>
          <p:cNvGrpSpPr/>
          <p:nvPr/>
        </p:nvGrpSpPr>
        <p:grpSpPr>
          <a:xfrm>
            <a:off x="838200" y="8933854"/>
            <a:ext cx="2228241" cy="1029888"/>
            <a:chOff x="1335823" y="8991760"/>
            <a:chExt cx="2228241" cy="1029888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6CFE5B4-1D84-E453-4CED-3F1D67D55A39}"/>
                </a:ext>
              </a:extLst>
            </p:cNvPr>
            <p:cNvSpPr/>
            <p:nvPr/>
          </p:nvSpPr>
          <p:spPr>
            <a:xfrm>
              <a:off x="1444495" y="9500666"/>
              <a:ext cx="2119569" cy="213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DD7A798E-D2E0-16E8-C123-3D9C096F35E9}"/>
                </a:ext>
              </a:extLst>
            </p:cNvPr>
            <p:cNvSpPr/>
            <p:nvPr/>
          </p:nvSpPr>
          <p:spPr>
            <a:xfrm>
              <a:off x="1444495" y="9500667"/>
              <a:ext cx="561309" cy="200056"/>
            </a:xfrm>
            <a:prstGeom prst="rect">
              <a:avLst/>
            </a:prstGeom>
            <a:solidFill>
              <a:srgbClr val="FFDE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56A41E6-D46F-0663-2328-9730967DC653}"/>
                </a:ext>
              </a:extLst>
            </p:cNvPr>
            <p:cNvSpPr txBox="1"/>
            <p:nvPr/>
          </p:nvSpPr>
          <p:spPr>
            <a:xfrm>
              <a:off x="1785197" y="8991760"/>
              <a:ext cx="140455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FFDE59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KING </a:t>
              </a:r>
              <a:r>
                <a:rPr lang="en-US" sz="2000" dirty="0">
                  <a:solidFill>
                    <a:srgbClr val="FFDE59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Size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AA64E24-044E-AA93-AAE6-AE5327F094D9}"/>
                </a:ext>
              </a:extLst>
            </p:cNvPr>
            <p:cNvSpPr txBox="1"/>
            <p:nvPr/>
          </p:nvSpPr>
          <p:spPr>
            <a:xfrm>
              <a:off x="1335823" y="9744649"/>
              <a:ext cx="7360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FFDE59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20 mm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0328F13-4A08-6092-BB9F-EE24A886B054}"/>
                </a:ext>
              </a:extLst>
            </p:cNvPr>
            <p:cNvSpPr txBox="1"/>
            <p:nvPr/>
          </p:nvSpPr>
          <p:spPr>
            <a:xfrm>
              <a:off x="2436024" y="9744649"/>
              <a:ext cx="7377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FFDE59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63 mm</a:t>
              </a: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B20A425A-DB3A-782E-5EE1-905D1DECCBD0}"/>
              </a:ext>
            </a:extLst>
          </p:cNvPr>
          <p:cNvSpPr txBox="1"/>
          <p:nvPr/>
        </p:nvSpPr>
        <p:spPr>
          <a:xfrm>
            <a:off x="3733800" y="9214240"/>
            <a:ext cx="9220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7-6-7</a:t>
            </a:r>
          </a:p>
          <a:p>
            <a:pPr algn="ctr"/>
            <a:r>
              <a:rPr lang="en-US" sz="120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Collation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EF2C080-C93D-30EC-28C3-72AB719F17CD}"/>
              </a:ext>
            </a:extLst>
          </p:cNvPr>
          <p:cNvSpPr/>
          <p:nvPr/>
        </p:nvSpPr>
        <p:spPr>
          <a:xfrm>
            <a:off x="6172200" y="9240283"/>
            <a:ext cx="1454150" cy="533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Hard Outer Pack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2826E08-8A6A-7259-C991-684FF5407745}"/>
              </a:ext>
            </a:extLst>
          </p:cNvPr>
          <p:cNvSpPr/>
          <p:nvPr/>
        </p:nvSpPr>
        <p:spPr>
          <a:xfrm>
            <a:off x="7778264" y="9240283"/>
            <a:ext cx="1454150" cy="5333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Transparent Outer Pack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6B85A3E8-96AA-A16A-7011-E4712D36BF5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backgroundMark x1="29297" y1="48438" x2="29297" y2="48438"/>
                        <a14:backgroundMark x1="33301" y1="48633" x2="33301" y2="48633"/>
                        <a14:backgroundMark x1="37012" y1="49707" x2="37012" y2="49707"/>
                        <a14:backgroundMark x1="41113" y1="51758" x2="41113" y2="51758"/>
                        <a14:backgroundMark x1="46484" y1="51758" x2="46484" y2="51758"/>
                        <a14:backgroundMark x1="51172" y1="51270" x2="51172" y2="51270"/>
                        <a14:backgroundMark x1="55078" y1="50391" x2="55078" y2="50391"/>
                        <a14:backgroundMark x1="67676" y1="48438" x2="67676" y2="48438"/>
                        <a14:backgroundMark x1="70996" y1="47754" x2="70996" y2="47754"/>
                        <a14:backgroundMark x1="31250" y1="39844" x2="31250" y2="39844"/>
                      </a14:backgroundRemoval>
                    </a14:imgEffect>
                  </a14:imgLayer>
                </a14:imgProps>
              </a:ext>
            </a:extLst>
          </a:blip>
          <a:srcRect l="21361" t="23579" r="20166" b="22369"/>
          <a:stretch/>
        </p:blipFill>
        <p:spPr>
          <a:xfrm>
            <a:off x="14706600" y="8754604"/>
            <a:ext cx="1253487" cy="1158719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B368C781-1D92-DBC6-C94F-2498745E4B96}"/>
              </a:ext>
            </a:extLst>
          </p:cNvPr>
          <p:cNvSpPr txBox="1"/>
          <p:nvPr/>
        </p:nvSpPr>
        <p:spPr>
          <a:xfrm>
            <a:off x="16038833" y="9080048"/>
            <a:ext cx="103746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 ft</a:t>
            </a:r>
            <a:r>
              <a:rPr lang="en-US" sz="105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400 MC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6A1830B-9FCD-7372-E3C8-A5E59284906C}"/>
              </a:ext>
            </a:extLst>
          </p:cNvPr>
          <p:cNvSpPr txBox="1"/>
          <p:nvPr/>
        </p:nvSpPr>
        <p:spPr>
          <a:xfrm>
            <a:off x="16011847" y="9333963"/>
            <a:ext cx="113845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40 ft </a:t>
            </a:r>
            <a:r>
              <a:rPr lang="en-US" sz="105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1,000 MC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342F2C4-1545-9C4D-7E9A-81DADAED1687}"/>
              </a:ext>
            </a:extLst>
          </p:cNvPr>
          <p:cNvSpPr txBox="1"/>
          <p:nvPr/>
        </p:nvSpPr>
        <p:spPr>
          <a:xfrm>
            <a:off x="14905873" y="9799015"/>
            <a:ext cx="88357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Container</a:t>
            </a:r>
          </a:p>
        </p:txBody>
      </p:sp>
      <p:pic>
        <p:nvPicPr>
          <p:cNvPr id="1029" name="Picture 1028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064BC914-4E36-92FD-40CF-7DDE63058AD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2" y="230344"/>
            <a:ext cx="2740428" cy="776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219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04" r="-2204"/>
            </a:stretch>
          </a:blipFill>
        </p:spPr>
      </p:sp>
      <p:pic>
        <p:nvPicPr>
          <p:cNvPr id="53" name="Picture 6" descr="Global Leaf Tobacco Limited">
            <a:extLst>
              <a:ext uri="{FF2B5EF4-FFF2-40B4-BE49-F238E27FC236}">
                <a16:creationId xmlns:a16="http://schemas.microsoft.com/office/drawing/2014/main" id="{9E9B7EE4-940A-9993-A74D-176F084E2C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16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310" b="75996" l="40876" r="85219">
                        <a14:foregroundMark x1="45620" y1="15376" x2="52007" y2="61173"/>
                        <a14:foregroundMark x1="52007" y1="61173" x2="65511" y2="71239"/>
                        <a14:foregroundMark x1="65511" y1="71239" x2="78011" y2="62611"/>
                        <a14:foregroundMark x1="78011" y1="62611" x2="85219" y2="20907"/>
                        <a14:foregroundMark x1="85219" y1="20907" x2="77464" y2="13496"/>
                        <a14:foregroundMark x1="77464" y1="13496" x2="45073" y2="11836"/>
                        <a14:foregroundMark x1="45073" y1="11836" x2="44799" y2="30752"/>
                        <a14:foregroundMark x1="50000" y1="5420" x2="42336" y2="12611"/>
                        <a14:foregroundMark x1="42336" y1="12611" x2="42427" y2="22677"/>
                        <a14:foregroundMark x1="42427" y1="22677" x2="39142" y2="32412"/>
                        <a14:foregroundMark x1="39142" y1="32412" x2="38777" y2="45465"/>
                        <a14:foregroundMark x1="38777" y1="45465" x2="41697" y2="58186"/>
                        <a14:foregroundMark x1="41697" y1="58186" x2="49088" y2="70133"/>
                        <a14:foregroundMark x1="49088" y1="70133" x2="56296" y2="76106"/>
                        <a14:foregroundMark x1="56296" y1="76106" x2="67518" y2="76217"/>
                        <a14:foregroundMark x1="67518" y1="76217" x2="75821" y2="71128"/>
                        <a14:foregroundMark x1="75821" y1="71128" x2="83212" y2="58296"/>
                        <a14:foregroundMark x1="83212" y1="58296" x2="86770" y2="24115"/>
                        <a14:foregroundMark x1="86770" y1="24115" x2="86223" y2="17146"/>
                        <a14:foregroundMark x1="86223" y1="17146" x2="56296" y2="12500"/>
                        <a14:foregroundMark x1="56296" y1="12500" x2="49179" y2="5420"/>
                        <a14:foregroundMark x1="40876" y1="23894" x2="47172" y2="44358"/>
                        <a14:foregroundMark x1="47172" y1="44358" x2="47354" y2="47235"/>
                        <a14:foregroundMark x1="48996" y1="46903" x2="80201" y2="39381"/>
                        <a14:foregroundMark x1="80201" y1="39381" x2="78558" y2="33075"/>
                        <a14:foregroundMark x1="78558" y1="33075" x2="70073" y2="50442"/>
                        <a14:foregroundMark x1="70073" y1="50442" x2="57938" y2="47898"/>
                        <a14:foregroundMark x1="57938" y1="47898" x2="50091" y2="32190"/>
                        <a14:foregroundMark x1="56478" y1="73783" x2="64142" y2="73673"/>
                        <a14:foregroundMark x1="64142" y1="73673" x2="64872" y2="759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641" r="11454" b="22367"/>
          <a:stretch/>
        </p:blipFill>
        <p:spPr bwMode="auto">
          <a:xfrm>
            <a:off x="12180295" y="-805002"/>
            <a:ext cx="8696723" cy="11386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A blue box of cigarettes&#10;&#10;AI-generated content may be incorrect.">
            <a:extLst>
              <a:ext uri="{FF2B5EF4-FFF2-40B4-BE49-F238E27FC236}">
                <a16:creationId xmlns:a16="http://schemas.microsoft.com/office/drawing/2014/main" id="{AA364E83-7A5A-872D-1238-88F90154B3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259" y="2312200"/>
            <a:ext cx="1113382" cy="1827088"/>
          </a:xfrm>
          <a:prstGeom prst="rect">
            <a:avLst/>
          </a:prstGeom>
        </p:spPr>
      </p:pic>
      <p:pic>
        <p:nvPicPr>
          <p:cNvPr id="15" name="Picture 14" descr="A red box with a red and white logo&#10;&#10;AI-generated content may be incorrect.">
            <a:extLst>
              <a:ext uri="{FF2B5EF4-FFF2-40B4-BE49-F238E27FC236}">
                <a16:creationId xmlns:a16="http://schemas.microsoft.com/office/drawing/2014/main" id="{BAE4D1EF-0224-C33C-18B1-BDEDF86AF4C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786" y="5201346"/>
            <a:ext cx="1072478" cy="1883237"/>
          </a:xfrm>
          <a:prstGeom prst="rect">
            <a:avLst/>
          </a:prstGeom>
        </p:spPr>
      </p:pic>
      <p:pic>
        <p:nvPicPr>
          <p:cNvPr id="40" name="Picture 39" descr="A red and white rectangular object with white text&#10;&#10;AI-generated content may be incorrect.">
            <a:extLst>
              <a:ext uri="{FF2B5EF4-FFF2-40B4-BE49-F238E27FC236}">
                <a16:creationId xmlns:a16="http://schemas.microsoft.com/office/drawing/2014/main" id="{A7D6CCFB-B2FD-B61F-E0E4-3269D55F06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7" t="36825" r="4839" b="38694"/>
          <a:stretch/>
        </p:blipFill>
        <p:spPr>
          <a:xfrm>
            <a:off x="12080755" y="5277546"/>
            <a:ext cx="4420353" cy="1501250"/>
          </a:xfrm>
          <a:prstGeom prst="rect">
            <a:avLst/>
          </a:prstGeom>
        </p:spPr>
      </p:pic>
      <p:pic>
        <p:nvPicPr>
          <p:cNvPr id="64" name="Picture 63" descr="A blue box of cigarettes&#10;&#10;AI-generated content may be incorrect.">
            <a:extLst>
              <a:ext uri="{FF2B5EF4-FFF2-40B4-BE49-F238E27FC236}">
                <a16:creationId xmlns:a16="http://schemas.microsoft.com/office/drawing/2014/main" id="{74A9E789-6D53-B29F-44B2-759E004875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628900"/>
            <a:ext cx="2262611" cy="3713003"/>
          </a:xfrm>
          <a:prstGeom prst="rect">
            <a:avLst/>
          </a:prstGeom>
        </p:spPr>
      </p:pic>
      <p:pic>
        <p:nvPicPr>
          <p:cNvPr id="66" name="Picture 65" descr="A red box with a red and white logo&#10;&#10;AI-generated content may be incorrect.">
            <a:extLst>
              <a:ext uri="{FF2B5EF4-FFF2-40B4-BE49-F238E27FC236}">
                <a16:creationId xmlns:a16="http://schemas.microsoft.com/office/drawing/2014/main" id="{633D7FA3-9D52-9D90-6C75-52251EAA99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871" y="2579890"/>
            <a:ext cx="2179487" cy="3827109"/>
          </a:xfrm>
          <a:prstGeom prst="rect">
            <a:avLst/>
          </a:prstGeom>
        </p:spPr>
      </p:pic>
      <p:pic>
        <p:nvPicPr>
          <p:cNvPr id="36" name="Picture 35" descr="A blue and white sign&#10;&#10;AI-generated content may be incorrect.">
            <a:extLst>
              <a:ext uri="{FF2B5EF4-FFF2-40B4-BE49-F238E27FC236}">
                <a16:creationId xmlns:a16="http://schemas.microsoft.com/office/drawing/2014/main" id="{8218ED14-F660-685A-41DB-72DB8099210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2" t="38035" r="7939" b="37125"/>
          <a:stretch/>
        </p:blipFill>
        <p:spPr>
          <a:xfrm>
            <a:off x="12038847" y="2437789"/>
            <a:ext cx="4355199" cy="1458884"/>
          </a:xfrm>
          <a:prstGeom prst="rect">
            <a:avLst/>
          </a:prstGeom>
        </p:spPr>
      </p:pic>
      <p:sp>
        <p:nvSpPr>
          <p:cNvPr id="11" name="AutoShape 2" descr="Generated image">
            <a:extLst>
              <a:ext uri="{FF2B5EF4-FFF2-40B4-BE49-F238E27FC236}">
                <a16:creationId xmlns:a16="http://schemas.microsoft.com/office/drawing/2014/main" id="{D49880E7-F1E7-963C-A503-A48B18BE40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667588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426477-FB1E-8628-87D3-87693ECE8BE6}"/>
              </a:ext>
            </a:extLst>
          </p:cNvPr>
          <p:cNvSpPr txBox="1"/>
          <p:nvPr/>
        </p:nvSpPr>
        <p:spPr>
          <a:xfrm>
            <a:off x="3457826" y="4845087"/>
            <a:ext cx="24719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Packing: </a:t>
            </a:r>
            <a:r>
              <a:rPr lang="en-US" sz="14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Hinge Lid Pack</a:t>
            </a:r>
            <a:endParaRPr lang="en-US" sz="1400" b="1" i="0" u="none" strike="noStrike" baseline="0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/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Type: </a:t>
            </a:r>
            <a:r>
              <a:rPr lang="en-US" sz="14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Box Corner</a:t>
            </a:r>
            <a:endParaRPr lang="en-US" sz="1400" b="1" i="0" u="none" strike="noStrike" baseline="0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Blend: 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Virginia Blend</a:t>
            </a: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Length(mm): 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83</a:t>
            </a: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Diameter(mm): 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7.8</a:t>
            </a:r>
            <a:endParaRPr lang="en-US" sz="1400" b="1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4D8138-D3B5-8A55-80C0-74D96DE06A7A}"/>
              </a:ext>
            </a:extLst>
          </p:cNvPr>
          <p:cNvSpPr txBox="1"/>
          <p:nvPr/>
        </p:nvSpPr>
        <p:spPr>
          <a:xfrm>
            <a:off x="8149474" y="4806987"/>
            <a:ext cx="24719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Packing: </a:t>
            </a:r>
            <a:r>
              <a:rPr lang="en-US" sz="14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Hinge Lid Pack</a:t>
            </a:r>
            <a:endParaRPr lang="en-US" sz="1400" b="1" i="0" u="none" strike="noStrike" baseline="0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/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Type: </a:t>
            </a:r>
            <a:r>
              <a:rPr lang="en-US" sz="14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Box Corner</a:t>
            </a:r>
            <a:endParaRPr lang="en-US" sz="1400" b="1" i="0" u="none" strike="noStrike" baseline="0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Blend: 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Virginia Blend</a:t>
            </a: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Length(mm): 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83</a:t>
            </a: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Diameter(mm): 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7.8</a:t>
            </a:r>
            <a:endParaRPr lang="en-US" sz="1400" b="1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6C4852F-0946-D665-6E3C-28DEBAB52563}"/>
              </a:ext>
            </a:extLst>
          </p:cNvPr>
          <p:cNvCxnSpPr>
            <a:cxnSpLocks/>
          </p:cNvCxnSpPr>
          <p:nvPr/>
        </p:nvCxnSpPr>
        <p:spPr>
          <a:xfrm flipH="1">
            <a:off x="-1371600" y="8648700"/>
            <a:ext cx="20650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8444E484-6B8B-07B9-5B45-743E83932A45}"/>
              </a:ext>
            </a:extLst>
          </p:cNvPr>
          <p:cNvSpPr/>
          <p:nvPr/>
        </p:nvSpPr>
        <p:spPr>
          <a:xfrm>
            <a:off x="9965299" y="9239599"/>
            <a:ext cx="381000" cy="533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8CD027-1751-C435-8D2E-0CAE121A4C88}"/>
              </a:ext>
            </a:extLst>
          </p:cNvPr>
          <p:cNvSpPr/>
          <p:nvPr/>
        </p:nvSpPr>
        <p:spPr>
          <a:xfrm>
            <a:off x="10549026" y="9231670"/>
            <a:ext cx="1454150" cy="533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711DFC-9F5E-86EC-39A9-669EE6DE63ED}"/>
              </a:ext>
            </a:extLst>
          </p:cNvPr>
          <p:cNvSpPr/>
          <p:nvPr/>
        </p:nvSpPr>
        <p:spPr>
          <a:xfrm>
            <a:off x="12225426" y="9053144"/>
            <a:ext cx="1758950" cy="725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10,000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061DD5-D6F2-DCBD-51EA-606159B4C113}"/>
              </a:ext>
            </a:extLst>
          </p:cNvPr>
          <p:cNvSpPr txBox="1"/>
          <p:nvPr/>
        </p:nvSpPr>
        <p:spPr>
          <a:xfrm>
            <a:off x="9677400" y="9810919"/>
            <a:ext cx="9845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Single Pack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948A9A-E1D1-F416-2D8F-BAA2DEB62CEE}"/>
              </a:ext>
            </a:extLst>
          </p:cNvPr>
          <p:cNvSpPr txBox="1"/>
          <p:nvPr/>
        </p:nvSpPr>
        <p:spPr>
          <a:xfrm>
            <a:off x="10815690" y="9799015"/>
            <a:ext cx="96051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Outer Case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1B807F-FD54-A259-CB9B-94DA495F0870}"/>
              </a:ext>
            </a:extLst>
          </p:cNvPr>
          <p:cNvSpPr txBox="1"/>
          <p:nvPr/>
        </p:nvSpPr>
        <p:spPr>
          <a:xfrm>
            <a:off x="12608562" y="9810919"/>
            <a:ext cx="10534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Master Case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6143658-9A36-BF8B-B842-86440C6B49D6}"/>
              </a:ext>
            </a:extLst>
          </p:cNvPr>
          <p:cNvGrpSpPr/>
          <p:nvPr/>
        </p:nvGrpSpPr>
        <p:grpSpPr>
          <a:xfrm>
            <a:off x="4657021" y="9414921"/>
            <a:ext cx="814967" cy="255050"/>
            <a:chOff x="8684553" y="8111080"/>
            <a:chExt cx="814967" cy="25505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32EF4E7-5D8A-BF7D-344A-41A508BD258D}"/>
                </a:ext>
              </a:extLst>
            </p:cNvPr>
            <p:cNvSpPr/>
            <p:nvPr/>
          </p:nvSpPr>
          <p:spPr>
            <a:xfrm>
              <a:off x="8686800" y="8111081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D7F8C99-AAAE-CB19-71DA-50443CF3017B}"/>
                </a:ext>
              </a:extLst>
            </p:cNvPr>
            <p:cNvSpPr/>
            <p:nvPr/>
          </p:nvSpPr>
          <p:spPr>
            <a:xfrm>
              <a:off x="8814554" y="8111082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E219A8A-B01B-4C54-AD10-C2CD56D7A92E}"/>
                </a:ext>
              </a:extLst>
            </p:cNvPr>
            <p:cNvSpPr/>
            <p:nvPr/>
          </p:nvSpPr>
          <p:spPr>
            <a:xfrm>
              <a:off x="8942308" y="8111081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B0D3F2A-0F7C-3EA0-CF47-4920BF52FA1B}"/>
                </a:ext>
              </a:extLst>
            </p:cNvPr>
            <p:cNvSpPr/>
            <p:nvPr/>
          </p:nvSpPr>
          <p:spPr>
            <a:xfrm>
              <a:off x="9067800" y="8111081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727E3F1-EF1A-4A36-C236-9FD682E5028A}"/>
                </a:ext>
              </a:extLst>
            </p:cNvPr>
            <p:cNvSpPr/>
            <p:nvPr/>
          </p:nvSpPr>
          <p:spPr>
            <a:xfrm>
              <a:off x="9193292" y="8111080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C81D345-A37E-5E60-DBC9-5CCB51B82EC5}"/>
                </a:ext>
              </a:extLst>
            </p:cNvPr>
            <p:cNvSpPr/>
            <p:nvPr/>
          </p:nvSpPr>
          <p:spPr>
            <a:xfrm>
              <a:off x="9309854" y="8111080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D8B283E-1C1B-DB1C-1C08-2E9BE3FC7D17}"/>
                </a:ext>
              </a:extLst>
            </p:cNvPr>
            <p:cNvSpPr/>
            <p:nvPr/>
          </p:nvSpPr>
          <p:spPr>
            <a:xfrm>
              <a:off x="9423320" y="8111080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3107C93-31BD-A88D-4E8C-091A71951C8D}"/>
                </a:ext>
              </a:extLst>
            </p:cNvPr>
            <p:cNvSpPr/>
            <p:nvPr/>
          </p:nvSpPr>
          <p:spPr>
            <a:xfrm>
              <a:off x="8750300" y="8203144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601E9DC-6C19-8F8E-7857-103D2335204A}"/>
                </a:ext>
              </a:extLst>
            </p:cNvPr>
            <p:cNvSpPr/>
            <p:nvPr/>
          </p:nvSpPr>
          <p:spPr>
            <a:xfrm>
              <a:off x="8878054" y="8203143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67E32B7-27F2-06B9-6A94-495B100482B9}"/>
                </a:ext>
              </a:extLst>
            </p:cNvPr>
            <p:cNvSpPr/>
            <p:nvPr/>
          </p:nvSpPr>
          <p:spPr>
            <a:xfrm>
              <a:off x="9003546" y="8203143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CC1AADA-B5FF-63CE-4BA1-C045B3A4C024}"/>
                </a:ext>
              </a:extLst>
            </p:cNvPr>
            <p:cNvSpPr/>
            <p:nvPr/>
          </p:nvSpPr>
          <p:spPr>
            <a:xfrm>
              <a:off x="9129038" y="8203142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494B3274-B98F-FFF3-74AD-1AFE63DAE6CD}"/>
                </a:ext>
              </a:extLst>
            </p:cNvPr>
            <p:cNvSpPr/>
            <p:nvPr/>
          </p:nvSpPr>
          <p:spPr>
            <a:xfrm>
              <a:off x="9245600" y="8203142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5DAEB0F-BBB8-CC68-096A-FB55C5BE70F3}"/>
                </a:ext>
              </a:extLst>
            </p:cNvPr>
            <p:cNvSpPr/>
            <p:nvPr/>
          </p:nvSpPr>
          <p:spPr>
            <a:xfrm>
              <a:off x="9359066" y="8203142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61D4FBB-6F47-6865-07A3-082D50160050}"/>
                </a:ext>
              </a:extLst>
            </p:cNvPr>
            <p:cNvSpPr/>
            <p:nvPr/>
          </p:nvSpPr>
          <p:spPr>
            <a:xfrm>
              <a:off x="8684553" y="8289930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C79B104-2009-CCF3-EF49-1452CAB654C7}"/>
                </a:ext>
              </a:extLst>
            </p:cNvPr>
            <p:cNvSpPr/>
            <p:nvPr/>
          </p:nvSpPr>
          <p:spPr>
            <a:xfrm>
              <a:off x="8812307" y="8289931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2593942-F173-63C8-6D23-5FD0F63E41EB}"/>
                </a:ext>
              </a:extLst>
            </p:cNvPr>
            <p:cNvSpPr/>
            <p:nvPr/>
          </p:nvSpPr>
          <p:spPr>
            <a:xfrm>
              <a:off x="8940061" y="8289930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7CDA621C-1470-0DD9-44D2-D60F401EAC8E}"/>
                </a:ext>
              </a:extLst>
            </p:cNvPr>
            <p:cNvSpPr/>
            <p:nvPr/>
          </p:nvSpPr>
          <p:spPr>
            <a:xfrm>
              <a:off x="9065553" y="8289930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06A1496-CEBD-100B-9F5D-8C3D6BC2E8C7}"/>
                </a:ext>
              </a:extLst>
            </p:cNvPr>
            <p:cNvSpPr/>
            <p:nvPr/>
          </p:nvSpPr>
          <p:spPr>
            <a:xfrm>
              <a:off x="9191045" y="8289929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2DC907F1-5508-4D82-C9F0-E1172C18D75E}"/>
                </a:ext>
              </a:extLst>
            </p:cNvPr>
            <p:cNvSpPr/>
            <p:nvPr/>
          </p:nvSpPr>
          <p:spPr>
            <a:xfrm>
              <a:off x="9307607" y="8289929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C778236-5A78-AEDF-4005-7968EAC22488}"/>
                </a:ext>
              </a:extLst>
            </p:cNvPr>
            <p:cNvSpPr/>
            <p:nvPr/>
          </p:nvSpPr>
          <p:spPr>
            <a:xfrm>
              <a:off x="9421073" y="8289929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B7A900B-45E2-CBEB-D6B9-500052E7A0D5}"/>
              </a:ext>
            </a:extLst>
          </p:cNvPr>
          <p:cNvGrpSpPr/>
          <p:nvPr/>
        </p:nvGrpSpPr>
        <p:grpSpPr>
          <a:xfrm>
            <a:off x="838200" y="8933854"/>
            <a:ext cx="2228241" cy="1029888"/>
            <a:chOff x="1335823" y="8991760"/>
            <a:chExt cx="2228241" cy="1029888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AE081A5-504D-8922-0F5B-E95C97A64EE5}"/>
                </a:ext>
              </a:extLst>
            </p:cNvPr>
            <p:cNvSpPr/>
            <p:nvPr/>
          </p:nvSpPr>
          <p:spPr>
            <a:xfrm>
              <a:off x="1444495" y="9500666"/>
              <a:ext cx="2119569" cy="213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7E0A0395-E476-D119-8258-6A6FCC61A39F}"/>
                </a:ext>
              </a:extLst>
            </p:cNvPr>
            <p:cNvSpPr/>
            <p:nvPr/>
          </p:nvSpPr>
          <p:spPr>
            <a:xfrm>
              <a:off x="1444495" y="9500667"/>
              <a:ext cx="561309" cy="200056"/>
            </a:xfrm>
            <a:prstGeom prst="rect">
              <a:avLst/>
            </a:prstGeom>
            <a:solidFill>
              <a:srgbClr val="FFDE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776E12D-544E-C5D7-D510-84FB78EE2F52}"/>
                </a:ext>
              </a:extLst>
            </p:cNvPr>
            <p:cNvSpPr txBox="1"/>
            <p:nvPr/>
          </p:nvSpPr>
          <p:spPr>
            <a:xfrm>
              <a:off x="1785197" y="8991760"/>
              <a:ext cx="140455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FFDE59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KING </a:t>
              </a:r>
              <a:r>
                <a:rPr lang="en-US" sz="2000" dirty="0">
                  <a:solidFill>
                    <a:srgbClr val="FFDE59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Size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6B561E3-663B-0739-8B06-1E85409F910B}"/>
                </a:ext>
              </a:extLst>
            </p:cNvPr>
            <p:cNvSpPr txBox="1"/>
            <p:nvPr/>
          </p:nvSpPr>
          <p:spPr>
            <a:xfrm>
              <a:off x="1335823" y="9744649"/>
              <a:ext cx="7360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FFDE59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20 mm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FF5A0E2-11FA-F332-037D-B7FFDA06FE7C}"/>
                </a:ext>
              </a:extLst>
            </p:cNvPr>
            <p:cNvSpPr txBox="1"/>
            <p:nvPr/>
          </p:nvSpPr>
          <p:spPr>
            <a:xfrm>
              <a:off x="2436024" y="9744649"/>
              <a:ext cx="7377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FFDE59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63 mm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EB009E86-204B-6406-7B58-994D660B8F61}"/>
              </a:ext>
            </a:extLst>
          </p:cNvPr>
          <p:cNvSpPr txBox="1"/>
          <p:nvPr/>
        </p:nvSpPr>
        <p:spPr>
          <a:xfrm>
            <a:off x="3733800" y="9214240"/>
            <a:ext cx="9220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7-6-7</a:t>
            </a:r>
          </a:p>
          <a:p>
            <a:pPr algn="ctr"/>
            <a:r>
              <a:rPr lang="en-US" sz="120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Collation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FC2A4D57-CD5E-8754-A336-0830B11877A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backgroundMark x1="29297" y1="48438" x2="29297" y2="48438"/>
                        <a14:backgroundMark x1="33301" y1="48633" x2="33301" y2="48633"/>
                        <a14:backgroundMark x1="37012" y1="49707" x2="37012" y2="49707"/>
                        <a14:backgroundMark x1="41113" y1="51758" x2="41113" y2="51758"/>
                        <a14:backgroundMark x1="46484" y1="51758" x2="46484" y2="51758"/>
                        <a14:backgroundMark x1="51172" y1="51270" x2="51172" y2="51270"/>
                        <a14:backgroundMark x1="55078" y1="50391" x2="55078" y2="50391"/>
                        <a14:backgroundMark x1="67676" y1="48438" x2="67676" y2="48438"/>
                        <a14:backgroundMark x1="70996" y1="47754" x2="70996" y2="47754"/>
                        <a14:backgroundMark x1="31250" y1="39844" x2="31250" y2="39844"/>
                      </a14:backgroundRemoval>
                    </a14:imgEffect>
                  </a14:imgLayer>
                </a14:imgProps>
              </a:ext>
            </a:extLst>
          </a:blip>
          <a:srcRect l="21361" t="23579" r="20166" b="22369"/>
          <a:stretch/>
        </p:blipFill>
        <p:spPr>
          <a:xfrm>
            <a:off x="14706600" y="8754604"/>
            <a:ext cx="1253487" cy="1158719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0BE06BDD-9F5D-6379-F445-E7219DBF35A9}"/>
              </a:ext>
            </a:extLst>
          </p:cNvPr>
          <p:cNvSpPr txBox="1"/>
          <p:nvPr/>
        </p:nvSpPr>
        <p:spPr>
          <a:xfrm>
            <a:off x="16038833" y="9080048"/>
            <a:ext cx="103746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 ft</a:t>
            </a:r>
            <a:r>
              <a:rPr lang="en-US" sz="105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400 MC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4C0E848-4A69-B4DC-86D2-3B12A1743E14}"/>
              </a:ext>
            </a:extLst>
          </p:cNvPr>
          <p:cNvSpPr txBox="1"/>
          <p:nvPr/>
        </p:nvSpPr>
        <p:spPr>
          <a:xfrm>
            <a:off x="16011847" y="9333963"/>
            <a:ext cx="113845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40 ft </a:t>
            </a:r>
            <a:r>
              <a:rPr lang="en-US" sz="105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1,000 MC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C3F621E-5B45-BD30-888D-01F5B3F667C0}"/>
              </a:ext>
            </a:extLst>
          </p:cNvPr>
          <p:cNvSpPr txBox="1"/>
          <p:nvPr/>
        </p:nvSpPr>
        <p:spPr>
          <a:xfrm>
            <a:off x="14905873" y="9799015"/>
            <a:ext cx="88357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Container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48605F2-19AC-0FDC-9D76-EE5683DFE689}"/>
              </a:ext>
            </a:extLst>
          </p:cNvPr>
          <p:cNvSpPr/>
          <p:nvPr/>
        </p:nvSpPr>
        <p:spPr>
          <a:xfrm>
            <a:off x="6172200" y="9240283"/>
            <a:ext cx="1454150" cy="533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Hard Outer Pack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0B39DD3-65DF-3901-A9FE-4FA81CE442F4}"/>
              </a:ext>
            </a:extLst>
          </p:cNvPr>
          <p:cNvSpPr/>
          <p:nvPr/>
        </p:nvSpPr>
        <p:spPr>
          <a:xfrm>
            <a:off x="7778264" y="9240283"/>
            <a:ext cx="1454150" cy="5333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Transparent Outer Pack</a:t>
            </a:r>
          </a:p>
        </p:txBody>
      </p:sp>
      <p:pic>
        <p:nvPicPr>
          <p:cNvPr id="57" name="Picture 56" descr="A white and black logo&#10;&#10;AI-generated content may be incorrect.">
            <a:extLst>
              <a:ext uri="{FF2B5EF4-FFF2-40B4-BE49-F238E27FC236}">
                <a16:creationId xmlns:a16="http://schemas.microsoft.com/office/drawing/2014/main" id="{10D57748-525F-DD68-B73A-6A604739849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92" y="270186"/>
            <a:ext cx="2826430" cy="106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185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04" r="-2204"/>
            </a:stretch>
          </a:blipFill>
        </p:spPr>
      </p:sp>
      <p:pic>
        <p:nvPicPr>
          <p:cNvPr id="53" name="Picture 6" descr="Global Leaf Tobacco Limited">
            <a:extLst>
              <a:ext uri="{FF2B5EF4-FFF2-40B4-BE49-F238E27FC236}">
                <a16:creationId xmlns:a16="http://schemas.microsoft.com/office/drawing/2014/main" id="{977889D6-4042-1AFA-17FE-FB611D240F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16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310" b="75996" l="40876" r="85219">
                        <a14:foregroundMark x1="45620" y1="15376" x2="52007" y2="61173"/>
                        <a14:foregroundMark x1="52007" y1="61173" x2="65511" y2="71239"/>
                        <a14:foregroundMark x1="65511" y1="71239" x2="78011" y2="62611"/>
                        <a14:foregroundMark x1="78011" y1="62611" x2="85219" y2="20907"/>
                        <a14:foregroundMark x1="85219" y1="20907" x2="77464" y2="13496"/>
                        <a14:foregroundMark x1="77464" y1="13496" x2="45073" y2="11836"/>
                        <a14:foregroundMark x1="45073" y1="11836" x2="44799" y2="30752"/>
                        <a14:foregroundMark x1="50000" y1="5420" x2="42336" y2="12611"/>
                        <a14:foregroundMark x1="42336" y1="12611" x2="42427" y2="22677"/>
                        <a14:foregroundMark x1="42427" y1="22677" x2="39142" y2="32412"/>
                        <a14:foregroundMark x1="39142" y1="32412" x2="38777" y2="45465"/>
                        <a14:foregroundMark x1="38777" y1="45465" x2="41697" y2="58186"/>
                        <a14:foregroundMark x1="41697" y1="58186" x2="49088" y2="70133"/>
                        <a14:foregroundMark x1="49088" y1="70133" x2="56296" y2="76106"/>
                        <a14:foregroundMark x1="56296" y1="76106" x2="67518" y2="76217"/>
                        <a14:foregroundMark x1="67518" y1="76217" x2="75821" y2="71128"/>
                        <a14:foregroundMark x1="75821" y1="71128" x2="83212" y2="58296"/>
                        <a14:foregroundMark x1="83212" y1="58296" x2="86770" y2="24115"/>
                        <a14:foregroundMark x1="86770" y1="24115" x2="86223" y2="17146"/>
                        <a14:foregroundMark x1="86223" y1="17146" x2="56296" y2="12500"/>
                        <a14:foregroundMark x1="56296" y1="12500" x2="49179" y2="5420"/>
                        <a14:foregroundMark x1="40876" y1="23894" x2="47172" y2="44358"/>
                        <a14:foregroundMark x1="47172" y1="44358" x2="47354" y2="47235"/>
                        <a14:foregroundMark x1="48996" y1="46903" x2="80201" y2="39381"/>
                        <a14:foregroundMark x1="80201" y1="39381" x2="78558" y2="33075"/>
                        <a14:foregroundMark x1="78558" y1="33075" x2="70073" y2="50442"/>
                        <a14:foregroundMark x1="70073" y1="50442" x2="57938" y2="47898"/>
                        <a14:foregroundMark x1="57938" y1="47898" x2="50091" y2="32190"/>
                        <a14:foregroundMark x1="56478" y1="73783" x2="64142" y2="73673"/>
                        <a14:foregroundMark x1="64142" y1="73673" x2="64872" y2="759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641" r="11454" b="22367"/>
          <a:stretch/>
        </p:blipFill>
        <p:spPr bwMode="auto">
          <a:xfrm>
            <a:off x="12180295" y="-805002"/>
            <a:ext cx="8696723" cy="11386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black and red box with a picture of a race car&#10;&#10;AI-generated content may be incorrect.">
            <a:extLst>
              <a:ext uri="{FF2B5EF4-FFF2-40B4-BE49-F238E27FC236}">
                <a16:creationId xmlns:a16="http://schemas.microsoft.com/office/drawing/2014/main" id="{76A2A0DD-38A8-5DF4-CD37-9FE7A713D6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72" r="33718"/>
          <a:stretch/>
        </p:blipFill>
        <p:spPr>
          <a:xfrm>
            <a:off x="5532123" y="2062921"/>
            <a:ext cx="2807997" cy="4484757"/>
          </a:xfrm>
          <a:prstGeom prst="rect">
            <a:avLst/>
          </a:prstGeom>
        </p:spPr>
      </p:pic>
      <p:pic>
        <p:nvPicPr>
          <p:cNvPr id="13" name="Picture 12" descr="A red box with a picture of a race car&#10;&#10;AI-generated content may be incorrect.">
            <a:extLst>
              <a:ext uri="{FF2B5EF4-FFF2-40B4-BE49-F238E27FC236}">
                <a16:creationId xmlns:a16="http://schemas.microsoft.com/office/drawing/2014/main" id="{0F8CACCF-DCB9-C163-D167-8E12B643F9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55" y="2332254"/>
            <a:ext cx="3359719" cy="4602894"/>
          </a:xfrm>
          <a:prstGeom prst="rect">
            <a:avLst/>
          </a:prstGeom>
        </p:spPr>
      </p:pic>
      <p:pic>
        <p:nvPicPr>
          <p:cNvPr id="94" name="Picture 93" descr="A red and white checkered flag&#10;&#10;AI-generated content may be incorrect.">
            <a:extLst>
              <a:ext uri="{FF2B5EF4-FFF2-40B4-BE49-F238E27FC236}">
                <a16:creationId xmlns:a16="http://schemas.microsoft.com/office/drawing/2014/main" id="{D02F7B85-E198-64FC-BA89-96EA4CBAFC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014455" y="2437789"/>
            <a:ext cx="4420489" cy="1517693"/>
          </a:xfrm>
          <a:prstGeom prst="rect">
            <a:avLst/>
          </a:prstGeom>
        </p:spPr>
      </p:pic>
      <p:pic>
        <p:nvPicPr>
          <p:cNvPr id="96" name="Picture 95" descr="A black and white checkered background with red and white checkered flag&#10;&#10;AI-generated content may be incorrect.">
            <a:extLst>
              <a:ext uri="{FF2B5EF4-FFF2-40B4-BE49-F238E27FC236}">
                <a16:creationId xmlns:a16="http://schemas.microsoft.com/office/drawing/2014/main" id="{036D9605-EE76-313C-4D3B-083EF3DF57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007866" y="5251480"/>
            <a:ext cx="4427078" cy="1597015"/>
          </a:xfrm>
          <a:prstGeom prst="rect">
            <a:avLst/>
          </a:prstGeom>
        </p:spPr>
      </p:pic>
      <p:pic>
        <p:nvPicPr>
          <p:cNvPr id="21" name="Picture 20" descr="A black and red box with a picture of a race car&#10;&#10;AI-generated content may be incorrect.">
            <a:extLst>
              <a:ext uri="{FF2B5EF4-FFF2-40B4-BE49-F238E27FC236}">
                <a16:creationId xmlns:a16="http://schemas.microsoft.com/office/drawing/2014/main" id="{2DA5D8AA-0A0A-5CC1-26E4-02376D8B13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72" r="33718"/>
          <a:stretch/>
        </p:blipFill>
        <p:spPr>
          <a:xfrm>
            <a:off x="10576635" y="5143500"/>
            <a:ext cx="1241640" cy="1983070"/>
          </a:xfrm>
          <a:prstGeom prst="rect">
            <a:avLst/>
          </a:prstGeom>
        </p:spPr>
      </p:pic>
      <p:pic>
        <p:nvPicPr>
          <p:cNvPr id="23" name="Picture 22" descr="A red box with a picture of a race car&#10;&#10;AI-generated content may be incorrect.">
            <a:extLst>
              <a:ext uri="{FF2B5EF4-FFF2-40B4-BE49-F238E27FC236}">
                <a16:creationId xmlns:a16="http://schemas.microsoft.com/office/drawing/2014/main" id="{6EFFFFFF-B783-9EDD-1D5F-31510F2A84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799" y="2269992"/>
            <a:ext cx="1485601" cy="2035308"/>
          </a:xfrm>
          <a:prstGeom prst="rect">
            <a:avLst/>
          </a:prstGeom>
        </p:spPr>
      </p:pic>
      <p:sp>
        <p:nvSpPr>
          <p:cNvPr id="9" name="AutoShape 2" descr="Generated image">
            <a:extLst>
              <a:ext uri="{FF2B5EF4-FFF2-40B4-BE49-F238E27FC236}">
                <a16:creationId xmlns:a16="http://schemas.microsoft.com/office/drawing/2014/main" id="{408A5C73-7E75-6689-E0E2-EC30B420102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667588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1F8948-7892-E471-5D45-06D84227FB0E}"/>
              </a:ext>
            </a:extLst>
          </p:cNvPr>
          <p:cNvSpPr txBox="1"/>
          <p:nvPr/>
        </p:nvSpPr>
        <p:spPr>
          <a:xfrm>
            <a:off x="3457826" y="4845087"/>
            <a:ext cx="24719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Packing: </a:t>
            </a:r>
            <a:r>
              <a:rPr lang="en-US" sz="14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Hinge Lid Pack</a:t>
            </a:r>
            <a:endParaRPr lang="en-US" sz="1400" b="1" i="0" u="none" strike="noStrike" baseline="0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/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Type: </a:t>
            </a:r>
            <a:r>
              <a:rPr lang="en-US" sz="14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Box Corner</a:t>
            </a:r>
            <a:endParaRPr lang="en-US" sz="1400" b="1" i="0" u="none" strike="noStrike" baseline="0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Blend: </a:t>
            </a:r>
            <a:r>
              <a:rPr lang="en-US" sz="14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American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Blend</a:t>
            </a: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Length(mm): 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83</a:t>
            </a: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Diameter(mm): 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7.8</a:t>
            </a:r>
            <a:endParaRPr lang="en-US" sz="1400" b="1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BB69A3-5D06-1D0B-3C15-7B1EE60C408A}"/>
              </a:ext>
            </a:extLst>
          </p:cNvPr>
          <p:cNvSpPr txBox="1"/>
          <p:nvPr/>
        </p:nvSpPr>
        <p:spPr>
          <a:xfrm>
            <a:off x="8222406" y="4806987"/>
            <a:ext cx="24719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Packing: </a:t>
            </a:r>
            <a:r>
              <a:rPr lang="en-US" sz="14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Hinge Lid Pack</a:t>
            </a:r>
            <a:endParaRPr lang="en-US" sz="1400" b="1" i="0" u="none" strike="noStrike" baseline="0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/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Type: </a:t>
            </a:r>
            <a:r>
              <a:rPr lang="en-US" sz="14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Box Corner</a:t>
            </a:r>
            <a:endParaRPr lang="en-US" sz="1400" b="1" i="0" u="none" strike="noStrike" baseline="0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Blend: </a:t>
            </a:r>
            <a:r>
              <a:rPr lang="en-US" sz="14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American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Blend</a:t>
            </a: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Length(mm): 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83</a:t>
            </a: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Diameter(mm): 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7.8</a:t>
            </a:r>
            <a:endParaRPr lang="en-US" sz="1400" b="1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7682A89-880C-5B15-9665-A7039B5A9772}"/>
              </a:ext>
            </a:extLst>
          </p:cNvPr>
          <p:cNvCxnSpPr>
            <a:cxnSpLocks/>
          </p:cNvCxnSpPr>
          <p:nvPr/>
        </p:nvCxnSpPr>
        <p:spPr>
          <a:xfrm flipH="1">
            <a:off x="-1371600" y="8648700"/>
            <a:ext cx="20650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2F2FD59A-E2B8-7E26-F86F-D5CFD220DA5A}"/>
              </a:ext>
            </a:extLst>
          </p:cNvPr>
          <p:cNvSpPr/>
          <p:nvPr/>
        </p:nvSpPr>
        <p:spPr>
          <a:xfrm>
            <a:off x="9965299" y="9239599"/>
            <a:ext cx="381000" cy="533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A12006-55EA-48EE-F464-67B6463BF35D}"/>
              </a:ext>
            </a:extLst>
          </p:cNvPr>
          <p:cNvSpPr/>
          <p:nvPr/>
        </p:nvSpPr>
        <p:spPr>
          <a:xfrm>
            <a:off x="10549026" y="9231670"/>
            <a:ext cx="1454150" cy="533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DC50971-EB60-D756-FE3A-8910850E1B1F}"/>
              </a:ext>
            </a:extLst>
          </p:cNvPr>
          <p:cNvSpPr/>
          <p:nvPr/>
        </p:nvSpPr>
        <p:spPr>
          <a:xfrm>
            <a:off x="12225426" y="9053144"/>
            <a:ext cx="1758950" cy="725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10,000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7073A1-6D98-D700-0FCD-29DDE899A872}"/>
              </a:ext>
            </a:extLst>
          </p:cNvPr>
          <p:cNvSpPr txBox="1"/>
          <p:nvPr/>
        </p:nvSpPr>
        <p:spPr>
          <a:xfrm>
            <a:off x="9677400" y="9810919"/>
            <a:ext cx="9845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Single Pack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7DDBA6-A160-1DED-FA39-5F3C5319ABED}"/>
              </a:ext>
            </a:extLst>
          </p:cNvPr>
          <p:cNvSpPr txBox="1"/>
          <p:nvPr/>
        </p:nvSpPr>
        <p:spPr>
          <a:xfrm>
            <a:off x="10815690" y="9799015"/>
            <a:ext cx="96051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Outer Case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5391B0-DE94-0B2F-246B-D064F42226A8}"/>
              </a:ext>
            </a:extLst>
          </p:cNvPr>
          <p:cNvSpPr txBox="1"/>
          <p:nvPr/>
        </p:nvSpPr>
        <p:spPr>
          <a:xfrm>
            <a:off x="12608562" y="9810919"/>
            <a:ext cx="10534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Master Case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551DFE1-23F9-ED94-D7B0-A7D22606DE0E}"/>
              </a:ext>
            </a:extLst>
          </p:cNvPr>
          <p:cNvGrpSpPr/>
          <p:nvPr/>
        </p:nvGrpSpPr>
        <p:grpSpPr>
          <a:xfrm>
            <a:off x="4657021" y="9414921"/>
            <a:ext cx="814967" cy="255050"/>
            <a:chOff x="8684553" y="8111080"/>
            <a:chExt cx="814967" cy="25505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0E5AF92-BF68-FF2C-D83D-3D1739E8ED6E}"/>
                </a:ext>
              </a:extLst>
            </p:cNvPr>
            <p:cNvSpPr/>
            <p:nvPr/>
          </p:nvSpPr>
          <p:spPr>
            <a:xfrm>
              <a:off x="8686800" y="8111081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3934355-2572-E016-8A62-3A85F62B6AA9}"/>
                </a:ext>
              </a:extLst>
            </p:cNvPr>
            <p:cNvSpPr/>
            <p:nvPr/>
          </p:nvSpPr>
          <p:spPr>
            <a:xfrm>
              <a:off x="8814554" y="8111082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B773512-CEE2-AD20-8D48-2C053AF32053}"/>
                </a:ext>
              </a:extLst>
            </p:cNvPr>
            <p:cNvSpPr/>
            <p:nvPr/>
          </p:nvSpPr>
          <p:spPr>
            <a:xfrm>
              <a:off x="8942308" y="8111081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AF566F6-D1A3-FBA5-EEF6-8F33D83D02BB}"/>
                </a:ext>
              </a:extLst>
            </p:cNvPr>
            <p:cNvSpPr/>
            <p:nvPr/>
          </p:nvSpPr>
          <p:spPr>
            <a:xfrm>
              <a:off x="9067800" y="8111081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EFB2A32-F8A6-4700-39DB-441C157F9793}"/>
                </a:ext>
              </a:extLst>
            </p:cNvPr>
            <p:cNvSpPr/>
            <p:nvPr/>
          </p:nvSpPr>
          <p:spPr>
            <a:xfrm>
              <a:off x="9193292" y="8111080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A8B7402-7823-06D0-4EFA-967F1351EB9A}"/>
                </a:ext>
              </a:extLst>
            </p:cNvPr>
            <p:cNvSpPr/>
            <p:nvPr/>
          </p:nvSpPr>
          <p:spPr>
            <a:xfrm>
              <a:off x="9309854" y="8111080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30DD055-7B46-1AE1-04E3-65973B564FB6}"/>
                </a:ext>
              </a:extLst>
            </p:cNvPr>
            <p:cNvSpPr/>
            <p:nvPr/>
          </p:nvSpPr>
          <p:spPr>
            <a:xfrm>
              <a:off x="9423320" y="8111080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13134EF-B381-20EC-B000-E630C5DDF279}"/>
                </a:ext>
              </a:extLst>
            </p:cNvPr>
            <p:cNvSpPr/>
            <p:nvPr/>
          </p:nvSpPr>
          <p:spPr>
            <a:xfrm>
              <a:off x="8750300" y="8203144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3111916-6853-717F-7B1D-205DC619D54C}"/>
                </a:ext>
              </a:extLst>
            </p:cNvPr>
            <p:cNvSpPr/>
            <p:nvPr/>
          </p:nvSpPr>
          <p:spPr>
            <a:xfrm>
              <a:off x="8878054" y="8203143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8029A612-4786-D23C-A5B0-6E7B91AC4037}"/>
                </a:ext>
              </a:extLst>
            </p:cNvPr>
            <p:cNvSpPr/>
            <p:nvPr/>
          </p:nvSpPr>
          <p:spPr>
            <a:xfrm>
              <a:off x="9003546" y="8203143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96E1925E-DAF7-241F-C206-18C20F12222E}"/>
                </a:ext>
              </a:extLst>
            </p:cNvPr>
            <p:cNvSpPr/>
            <p:nvPr/>
          </p:nvSpPr>
          <p:spPr>
            <a:xfrm>
              <a:off x="9129038" y="8203142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D790504-FDEB-16D7-49BF-00095F96766E}"/>
                </a:ext>
              </a:extLst>
            </p:cNvPr>
            <p:cNvSpPr/>
            <p:nvPr/>
          </p:nvSpPr>
          <p:spPr>
            <a:xfrm>
              <a:off x="9245600" y="8203142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3C2F6BD-5F25-2798-823E-AE8AA4F78F73}"/>
                </a:ext>
              </a:extLst>
            </p:cNvPr>
            <p:cNvSpPr/>
            <p:nvPr/>
          </p:nvSpPr>
          <p:spPr>
            <a:xfrm>
              <a:off x="9359066" y="8203142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426C81F-B797-64CC-D44D-158ED1A576EB}"/>
                </a:ext>
              </a:extLst>
            </p:cNvPr>
            <p:cNvSpPr/>
            <p:nvPr/>
          </p:nvSpPr>
          <p:spPr>
            <a:xfrm>
              <a:off x="8684553" y="8289930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0AC5DF9-D6B9-1A6D-A36B-1C8E32734853}"/>
                </a:ext>
              </a:extLst>
            </p:cNvPr>
            <p:cNvSpPr/>
            <p:nvPr/>
          </p:nvSpPr>
          <p:spPr>
            <a:xfrm>
              <a:off x="8812307" y="8289931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D9903EA-F6C3-547B-03C6-8599C8E48DA9}"/>
                </a:ext>
              </a:extLst>
            </p:cNvPr>
            <p:cNvSpPr/>
            <p:nvPr/>
          </p:nvSpPr>
          <p:spPr>
            <a:xfrm>
              <a:off x="8940061" y="8289930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6543F7D-F183-98E3-F8E3-91A5966C0124}"/>
                </a:ext>
              </a:extLst>
            </p:cNvPr>
            <p:cNvSpPr/>
            <p:nvPr/>
          </p:nvSpPr>
          <p:spPr>
            <a:xfrm>
              <a:off x="9065553" y="8289930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3C261C3-3D78-8F73-232F-32647299ED3C}"/>
                </a:ext>
              </a:extLst>
            </p:cNvPr>
            <p:cNvSpPr/>
            <p:nvPr/>
          </p:nvSpPr>
          <p:spPr>
            <a:xfrm>
              <a:off x="9191045" y="8289929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D3BB8CEE-9126-055E-DA1A-9D9D790A40D4}"/>
                </a:ext>
              </a:extLst>
            </p:cNvPr>
            <p:cNvSpPr/>
            <p:nvPr/>
          </p:nvSpPr>
          <p:spPr>
            <a:xfrm>
              <a:off x="9307607" y="8289929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EC4A34BC-D216-8BF6-FA1B-7DF3166031BF}"/>
                </a:ext>
              </a:extLst>
            </p:cNvPr>
            <p:cNvSpPr/>
            <p:nvPr/>
          </p:nvSpPr>
          <p:spPr>
            <a:xfrm>
              <a:off x="9421073" y="8289929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902FF94-F528-9B5A-6B9A-87602571E582}"/>
              </a:ext>
            </a:extLst>
          </p:cNvPr>
          <p:cNvGrpSpPr/>
          <p:nvPr/>
        </p:nvGrpSpPr>
        <p:grpSpPr>
          <a:xfrm>
            <a:off x="838200" y="8933854"/>
            <a:ext cx="2228241" cy="1029888"/>
            <a:chOff x="1335823" y="8991760"/>
            <a:chExt cx="2228241" cy="1029888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60267F8-34CF-AD69-CD45-AE9704A02E44}"/>
                </a:ext>
              </a:extLst>
            </p:cNvPr>
            <p:cNvSpPr/>
            <p:nvPr/>
          </p:nvSpPr>
          <p:spPr>
            <a:xfrm>
              <a:off x="1444495" y="9500666"/>
              <a:ext cx="2119569" cy="213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026F800-101E-0779-ACC4-B140537ECAEE}"/>
                </a:ext>
              </a:extLst>
            </p:cNvPr>
            <p:cNvSpPr/>
            <p:nvPr/>
          </p:nvSpPr>
          <p:spPr>
            <a:xfrm>
              <a:off x="1444495" y="9500667"/>
              <a:ext cx="561309" cy="200056"/>
            </a:xfrm>
            <a:prstGeom prst="rect">
              <a:avLst/>
            </a:prstGeom>
            <a:solidFill>
              <a:srgbClr val="FFDE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48852E1-048E-2A9E-7AB5-A458B558F221}"/>
                </a:ext>
              </a:extLst>
            </p:cNvPr>
            <p:cNvSpPr txBox="1"/>
            <p:nvPr/>
          </p:nvSpPr>
          <p:spPr>
            <a:xfrm>
              <a:off x="1785197" y="8991760"/>
              <a:ext cx="140455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FFDE59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KING </a:t>
              </a:r>
              <a:r>
                <a:rPr lang="en-US" sz="2000" dirty="0">
                  <a:solidFill>
                    <a:srgbClr val="FFDE59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Size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8CAFFAF-84DE-2030-E0B3-972CBDEF8F56}"/>
                </a:ext>
              </a:extLst>
            </p:cNvPr>
            <p:cNvSpPr txBox="1"/>
            <p:nvPr/>
          </p:nvSpPr>
          <p:spPr>
            <a:xfrm>
              <a:off x="1335823" y="9744649"/>
              <a:ext cx="7360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FFDE59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20 mm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8BC29D9-C863-1FFB-EF19-D78550D2B5B6}"/>
                </a:ext>
              </a:extLst>
            </p:cNvPr>
            <p:cNvSpPr txBox="1"/>
            <p:nvPr/>
          </p:nvSpPr>
          <p:spPr>
            <a:xfrm>
              <a:off x="2436024" y="9744649"/>
              <a:ext cx="7377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FFDE59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63 mm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A62432DB-143F-7119-574E-3B42C8D33065}"/>
              </a:ext>
            </a:extLst>
          </p:cNvPr>
          <p:cNvSpPr txBox="1"/>
          <p:nvPr/>
        </p:nvSpPr>
        <p:spPr>
          <a:xfrm>
            <a:off x="3733800" y="9214240"/>
            <a:ext cx="9220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7-6-7</a:t>
            </a:r>
          </a:p>
          <a:p>
            <a:pPr algn="ctr"/>
            <a:r>
              <a:rPr lang="en-US" sz="120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Collation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7118FBC9-705E-3F2E-DA8F-94949CB67D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backgroundMark x1="29297" y1="48438" x2="29297" y2="48438"/>
                        <a14:backgroundMark x1="33301" y1="48633" x2="33301" y2="48633"/>
                        <a14:backgroundMark x1="37012" y1="49707" x2="37012" y2="49707"/>
                        <a14:backgroundMark x1="41113" y1="51758" x2="41113" y2="51758"/>
                        <a14:backgroundMark x1="46484" y1="51758" x2="46484" y2="51758"/>
                        <a14:backgroundMark x1="51172" y1="51270" x2="51172" y2="51270"/>
                        <a14:backgroundMark x1="55078" y1="50391" x2="55078" y2="50391"/>
                        <a14:backgroundMark x1="67676" y1="48438" x2="67676" y2="48438"/>
                        <a14:backgroundMark x1="70996" y1="47754" x2="70996" y2="47754"/>
                        <a14:backgroundMark x1="31250" y1="39844" x2="31250" y2="39844"/>
                      </a14:backgroundRemoval>
                    </a14:imgEffect>
                  </a14:imgLayer>
                </a14:imgProps>
              </a:ext>
            </a:extLst>
          </a:blip>
          <a:srcRect l="21361" t="23579" r="20166" b="22369"/>
          <a:stretch/>
        </p:blipFill>
        <p:spPr>
          <a:xfrm>
            <a:off x="14706600" y="8754604"/>
            <a:ext cx="1253487" cy="1158719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BE02BA86-6794-D476-E0EA-015318C77963}"/>
              </a:ext>
            </a:extLst>
          </p:cNvPr>
          <p:cNvSpPr txBox="1"/>
          <p:nvPr/>
        </p:nvSpPr>
        <p:spPr>
          <a:xfrm>
            <a:off x="16038833" y="9080048"/>
            <a:ext cx="103746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 ft</a:t>
            </a:r>
            <a:r>
              <a:rPr lang="en-US" sz="105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400 MC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DCB4BEE-4003-D2F2-18F2-84951EA06168}"/>
              </a:ext>
            </a:extLst>
          </p:cNvPr>
          <p:cNvSpPr txBox="1"/>
          <p:nvPr/>
        </p:nvSpPr>
        <p:spPr>
          <a:xfrm>
            <a:off x="16011847" y="9333963"/>
            <a:ext cx="113845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40 ft </a:t>
            </a:r>
            <a:r>
              <a:rPr lang="en-US" sz="105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1,000 MC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9354121-AFDD-0DDE-4DB2-B05F247D21E8}"/>
              </a:ext>
            </a:extLst>
          </p:cNvPr>
          <p:cNvSpPr txBox="1"/>
          <p:nvPr/>
        </p:nvSpPr>
        <p:spPr>
          <a:xfrm>
            <a:off x="14905873" y="9799015"/>
            <a:ext cx="88357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Container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F8A84658-3454-0BB1-8241-691F5827613F}"/>
              </a:ext>
            </a:extLst>
          </p:cNvPr>
          <p:cNvSpPr/>
          <p:nvPr/>
        </p:nvSpPr>
        <p:spPr>
          <a:xfrm>
            <a:off x="6172200" y="9240283"/>
            <a:ext cx="1454150" cy="533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Hard Outer Pack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CAC0903-01F5-22BE-380B-46042067A61C}"/>
              </a:ext>
            </a:extLst>
          </p:cNvPr>
          <p:cNvSpPr/>
          <p:nvPr/>
        </p:nvSpPr>
        <p:spPr>
          <a:xfrm>
            <a:off x="7778264" y="9240283"/>
            <a:ext cx="1454150" cy="5333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Transparent Outer Pack</a:t>
            </a:r>
          </a:p>
        </p:txBody>
      </p:sp>
      <p:pic>
        <p:nvPicPr>
          <p:cNvPr id="59" name="Picture 58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D44FA4AD-187A-1734-FCD6-B2A3D8CDDBB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14" y="323257"/>
            <a:ext cx="3387092" cy="84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946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04" r="-2204"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52" name="Picture 6" descr="Global Leaf Tobacco Limited">
            <a:extLst>
              <a:ext uri="{FF2B5EF4-FFF2-40B4-BE49-F238E27FC236}">
                <a16:creationId xmlns:a16="http://schemas.microsoft.com/office/drawing/2014/main" id="{D9D4E2E7-E623-B26D-1863-4CF35F3678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16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10" b="75996" l="40876" r="85219">
                        <a14:foregroundMark x1="45620" y1="15376" x2="52007" y2="61173"/>
                        <a14:foregroundMark x1="52007" y1="61173" x2="65511" y2="71239"/>
                        <a14:foregroundMark x1="65511" y1="71239" x2="78011" y2="62611"/>
                        <a14:foregroundMark x1="78011" y1="62611" x2="85219" y2="20907"/>
                        <a14:foregroundMark x1="85219" y1="20907" x2="77464" y2="13496"/>
                        <a14:foregroundMark x1="77464" y1="13496" x2="45073" y2="11836"/>
                        <a14:foregroundMark x1="45073" y1="11836" x2="44799" y2="30752"/>
                        <a14:foregroundMark x1="50000" y1="5420" x2="42336" y2="12611"/>
                        <a14:foregroundMark x1="42336" y1="12611" x2="42427" y2="22677"/>
                        <a14:foregroundMark x1="42427" y1="22677" x2="39142" y2="32412"/>
                        <a14:foregroundMark x1="39142" y1="32412" x2="38777" y2="45465"/>
                        <a14:foregroundMark x1="38777" y1="45465" x2="41697" y2="58186"/>
                        <a14:foregroundMark x1="41697" y1="58186" x2="49088" y2="70133"/>
                        <a14:foregroundMark x1="49088" y1="70133" x2="56296" y2="76106"/>
                        <a14:foregroundMark x1="56296" y1="76106" x2="67518" y2="76217"/>
                        <a14:foregroundMark x1="67518" y1="76217" x2="75821" y2="71128"/>
                        <a14:foregroundMark x1="75821" y1="71128" x2="83212" y2="58296"/>
                        <a14:foregroundMark x1="83212" y1="58296" x2="86770" y2="24115"/>
                        <a14:foregroundMark x1="86770" y1="24115" x2="86223" y2="17146"/>
                        <a14:foregroundMark x1="86223" y1="17146" x2="56296" y2="12500"/>
                        <a14:foregroundMark x1="56296" y1="12500" x2="49179" y2="5420"/>
                        <a14:foregroundMark x1="40876" y1="23894" x2="47172" y2="44358"/>
                        <a14:foregroundMark x1="47172" y1="44358" x2="47354" y2="47235"/>
                        <a14:foregroundMark x1="48996" y1="46903" x2="80201" y2="39381"/>
                        <a14:foregroundMark x1="80201" y1="39381" x2="78558" y2="33075"/>
                        <a14:foregroundMark x1="78558" y1="33075" x2="70073" y2="50442"/>
                        <a14:foregroundMark x1="70073" y1="50442" x2="57938" y2="47898"/>
                        <a14:foregroundMark x1="57938" y1="47898" x2="50091" y2="32190"/>
                        <a14:foregroundMark x1="56478" y1="73783" x2="64142" y2="73673"/>
                        <a14:foregroundMark x1="64142" y1="73673" x2="64872" y2="759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641" r="11454" b="22367"/>
          <a:stretch/>
        </p:blipFill>
        <p:spPr bwMode="auto">
          <a:xfrm>
            <a:off x="12180295" y="-805002"/>
            <a:ext cx="8696723" cy="11386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555F35DF-3F5B-D0B8-74A6-275E805DF6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00" b="97188" l="2011" r="99788">
                        <a14:foregroundMark x1="2436" y1="15744" x2="12275" y2="91813"/>
                        <a14:foregroundMark x1="12275" y1="91813" x2="20317" y2="94875"/>
                        <a14:foregroundMark x1="20317" y1="94875" x2="30582" y2="95188"/>
                        <a14:foregroundMark x1="30582" y1="95188" x2="73651" y2="86688"/>
                        <a14:foregroundMark x1="73651" y1="86688" x2="82751" y2="82750"/>
                        <a14:foregroundMark x1="82751" y1="82750" x2="94717" y2="51598"/>
                        <a14:foregroundMark x1="96675" y1="26448" x2="94286" y2="10500"/>
                        <a14:foregroundMark x1="94286" y1="10500" x2="85608" y2="3938"/>
                        <a14:foregroundMark x1="85608" y1="3938" x2="63598" y2="3000"/>
                        <a14:foregroundMark x1="63598" y1="3000" x2="4095" y2="11092"/>
                        <a14:foregroundMark x1="18307" y1="17938" x2="15132" y2="58625"/>
                        <a14:foregroundMark x1="26667" y1="18938" x2="29524" y2="85313"/>
                        <a14:foregroundMark x1="43598" y1="37063" x2="46455" y2="94000"/>
                        <a14:foregroundMark x1="59259" y1="31563" x2="68254" y2="80938"/>
                        <a14:foregroundMark x1="53545" y1="15313" x2="39471" y2="57875"/>
                        <a14:foregroundMark x1="47090" y1="16063" x2="43386" y2="28375"/>
                        <a14:foregroundMark x1="43386" y1="28375" x2="80741" y2="18063"/>
                        <a14:foregroundMark x1="80741" y1="18063" x2="55026" y2="34375"/>
                        <a14:foregroundMark x1="55026" y1="34375" x2="41058" y2="67188"/>
                        <a14:foregroundMark x1="41058" y1="67188" x2="21164" y2="74563"/>
                        <a14:foregroundMark x1="21164" y1="74563" x2="15979" y2="62500"/>
                        <a14:foregroundMark x1="15979" y1="62500" x2="25291" y2="42750"/>
                        <a14:foregroundMark x1="27619" y1="86813" x2="22963" y2="47750"/>
                        <a14:foregroundMark x1="22963" y1="47750" x2="24974" y2="61000"/>
                        <a14:foregroundMark x1="24974" y1="61000" x2="19894" y2="56000"/>
                        <a14:foregroundMark x1="19894" y1="56000" x2="19894" y2="55813"/>
                        <a14:foregroundMark x1="80106" y1="15875" x2="42011" y2="60313"/>
                        <a14:foregroundMark x1="42011" y1="60313" x2="42011" y2="60313"/>
                        <a14:foregroundMark x1="30476" y1="13438" x2="76931" y2="3813"/>
                        <a14:foregroundMark x1="76931" y1="3813" x2="87831" y2="6500"/>
                        <a14:foregroundMark x1="87831" y1="6500" x2="94497" y2="10500"/>
                        <a14:foregroundMark x1="94497" y1="10500" x2="90794" y2="61875"/>
                        <a14:foregroundMark x1="90794" y1="61875" x2="87619" y2="69875"/>
                        <a14:foregroundMark x1="87619" y1="69875" x2="86772" y2="70563"/>
                        <a14:foregroundMark x1="79788" y1="37438" x2="63175" y2="80375"/>
                        <a14:foregroundMark x1="66032" y1="86438" x2="91005" y2="79063"/>
                        <a14:foregroundMark x1="76614" y1="62813" x2="77249" y2="71313"/>
                        <a14:foregroundMark x1="80741" y1="48438" x2="80741" y2="48438"/>
                        <a14:foregroundMark x1="85185" y1="60875" x2="85185" y2="60875"/>
                        <a14:foregroundMark x1="83598" y1="52188" x2="75344" y2="82063"/>
                        <a14:foregroundMark x1="75344" y1="82063" x2="49841" y2="84813"/>
                        <a14:foregroundMark x1="49841" y1="84813" x2="27937" y2="97188"/>
                        <a14:foregroundMark x1="33968" y1="9813" x2="44233" y2="9063"/>
                        <a14:foregroundMark x1="48677" y1="45188" x2="82646" y2="39125"/>
                        <a14:foregroundMark x1="70794" y1="52375" x2="68571" y2="33500"/>
                        <a14:foregroundMark x1="68571" y1="33500" x2="67937" y2="33125"/>
                        <a14:foregroundMark x1="94815" y1="7750" x2="94815" y2="7750"/>
                        <a14:foregroundMark x1="20847" y1="14188" x2="12487" y2="26500"/>
                        <a14:foregroundMark x1="12487" y1="26500" x2="12487" y2="26500"/>
                        <a14:foregroundMark x1="22434" y1="23625" x2="17143" y2="84000"/>
                        <a14:foregroundMark x1="17143" y1="84000" x2="12487" y2="87188"/>
                        <a14:foregroundMark x1="38519" y1="89813" x2="67937" y2="86625"/>
                        <a14:backgroundMark x1="635" y1="12000" x2="635" y2="12000"/>
                        <a14:backgroundMark x1="98201" y1="49813" x2="98201" y2="49813"/>
                        <a14:backgroundMark x1="98519" y1="41125" x2="98519" y2="41125"/>
                        <a14:backgroundMark x1="97884" y1="27125" x2="97249" y2="60438"/>
                        <a14:backgroundMark x1="1799" y1="11625" x2="1799" y2="11625"/>
                        <a14:backgroundMark x1="847" y1="12000" x2="1799" y2="9750"/>
                        <a14:backgroundMark x1="98519" y1="26813" x2="97672" y2="28250"/>
                        <a14:backgroundMark x1="1376" y1="10000" x2="1481" y2="15750"/>
                        <a14:backgroundMark x1="1481" y1="15750" x2="1481" y2="123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65154" y="5970911"/>
            <a:ext cx="1101682" cy="1865282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4163FC57-DD6E-8CD1-0D4E-5DF0B94A50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00" b="97188" l="2011" r="99788">
                        <a14:foregroundMark x1="2436" y1="15744" x2="12275" y2="91813"/>
                        <a14:foregroundMark x1="12275" y1="91813" x2="20317" y2="94875"/>
                        <a14:foregroundMark x1="20317" y1="94875" x2="30582" y2="95188"/>
                        <a14:foregroundMark x1="30582" y1="95188" x2="73651" y2="86688"/>
                        <a14:foregroundMark x1="73651" y1="86688" x2="82751" y2="82750"/>
                        <a14:foregroundMark x1="82751" y1="82750" x2="94717" y2="51598"/>
                        <a14:foregroundMark x1="96675" y1="26448" x2="94286" y2="10500"/>
                        <a14:foregroundMark x1="94286" y1="10500" x2="85608" y2="3938"/>
                        <a14:foregroundMark x1="85608" y1="3938" x2="63598" y2="3000"/>
                        <a14:foregroundMark x1="63598" y1="3000" x2="4095" y2="11092"/>
                        <a14:foregroundMark x1="18307" y1="17938" x2="15132" y2="58625"/>
                        <a14:foregroundMark x1="26667" y1="18938" x2="29524" y2="85313"/>
                        <a14:foregroundMark x1="43598" y1="37063" x2="46455" y2="94000"/>
                        <a14:foregroundMark x1="59259" y1="31563" x2="68254" y2="80938"/>
                        <a14:foregroundMark x1="53545" y1="15313" x2="39471" y2="57875"/>
                        <a14:foregroundMark x1="47090" y1="16063" x2="43386" y2="28375"/>
                        <a14:foregroundMark x1="43386" y1="28375" x2="80741" y2="18063"/>
                        <a14:foregroundMark x1="80741" y1="18063" x2="55026" y2="34375"/>
                        <a14:foregroundMark x1="55026" y1="34375" x2="41058" y2="67188"/>
                        <a14:foregroundMark x1="41058" y1="67188" x2="21164" y2="74563"/>
                        <a14:foregroundMark x1="21164" y1="74563" x2="15979" y2="62500"/>
                        <a14:foregroundMark x1="15979" y1="62500" x2="25291" y2="42750"/>
                        <a14:foregroundMark x1="27619" y1="86813" x2="22963" y2="47750"/>
                        <a14:foregroundMark x1="22963" y1="47750" x2="24974" y2="61000"/>
                        <a14:foregroundMark x1="24974" y1="61000" x2="19894" y2="56000"/>
                        <a14:foregroundMark x1="19894" y1="56000" x2="19894" y2="55813"/>
                        <a14:foregroundMark x1="80106" y1="15875" x2="42011" y2="60313"/>
                        <a14:foregroundMark x1="42011" y1="60313" x2="42011" y2="60313"/>
                        <a14:foregroundMark x1="30476" y1="13438" x2="76931" y2="3813"/>
                        <a14:foregroundMark x1="76931" y1="3813" x2="87831" y2="6500"/>
                        <a14:foregroundMark x1="87831" y1="6500" x2="94497" y2="10500"/>
                        <a14:foregroundMark x1="94497" y1="10500" x2="90794" y2="61875"/>
                        <a14:foregroundMark x1="90794" y1="61875" x2="87619" y2="69875"/>
                        <a14:foregroundMark x1="87619" y1="69875" x2="86772" y2="70563"/>
                        <a14:foregroundMark x1="79788" y1="37438" x2="63175" y2="80375"/>
                        <a14:foregroundMark x1="66032" y1="86438" x2="91005" y2="79063"/>
                        <a14:foregroundMark x1="76614" y1="62813" x2="77249" y2="71313"/>
                        <a14:foregroundMark x1="80741" y1="48438" x2="80741" y2="48438"/>
                        <a14:foregroundMark x1="85185" y1="60875" x2="85185" y2="60875"/>
                        <a14:foregroundMark x1="83598" y1="52188" x2="75344" y2="82063"/>
                        <a14:foregroundMark x1="75344" y1="82063" x2="49841" y2="84813"/>
                        <a14:foregroundMark x1="49841" y1="84813" x2="27937" y2="97188"/>
                        <a14:foregroundMark x1="33968" y1="9813" x2="44233" y2="9063"/>
                        <a14:foregroundMark x1="48677" y1="45188" x2="82646" y2="39125"/>
                        <a14:foregroundMark x1="70794" y1="52375" x2="68571" y2="33500"/>
                        <a14:foregroundMark x1="68571" y1="33500" x2="67937" y2="33125"/>
                        <a14:foregroundMark x1="94815" y1="7750" x2="94815" y2="7750"/>
                        <a14:foregroundMark x1="20847" y1="14188" x2="12487" y2="26500"/>
                        <a14:foregroundMark x1="12487" y1="26500" x2="12487" y2="26500"/>
                        <a14:foregroundMark x1="22434" y1="23625" x2="17143" y2="84000"/>
                        <a14:foregroundMark x1="17143" y1="84000" x2="12487" y2="87188"/>
                        <a14:foregroundMark x1="38519" y1="89813" x2="67937" y2="86625"/>
                        <a14:backgroundMark x1="635" y1="12000" x2="635" y2="12000"/>
                        <a14:backgroundMark x1="98201" y1="49813" x2="98201" y2="49813"/>
                        <a14:backgroundMark x1="98519" y1="41125" x2="98519" y2="41125"/>
                        <a14:backgroundMark x1="97884" y1="27125" x2="97249" y2="60438"/>
                        <a14:backgroundMark x1="1799" y1="11625" x2="1799" y2="11625"/>
                        <a14:backgroundMark x1="847" y1="12000" x2="1799" y2="9750"/>
                        <a14:backgroundMark x1="98519" y1="26813" x2="97672" y2="28250"/>
                        <a14:backgroundMark x1="1376" y1="10000" x2="1481" y2="15750"/>
                        <a14:backgroundMark x1="1481" y1="15750" x2="1481" y2="123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76400" y="4586774"/>
            <a:ext cx="2353298" cy="3984419"/>
          </a:xfrm>
          <a:prstGeom prst="rect">
            <a:avLst/>
          </a:prstGeom>
        </p:spPr>
      </p:pic>
      <p:sp>
        <p:nvSpPr>
          <p:cNvPr id="69" name="AutoShape 12" descr="Generated image">
            <a:extLst>
              <a:ext uri="{FF2B5EF4-FFF2-40B4-BE49-F238E27FC236}">
                <a16:creationId xmlns:a16="http://schemas.microsoft.com/office/drawing/2014/main" id="{D0DA670F-37B8-26EC-41AC-87AD334B910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562600" y="116967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AutoShape 18" descr="Generated image">
            <a:extLst>
              <a:ext uri="{FF2B5EF4-FFF2-40B4-BE49-F238E27FC236}">
                <a16:creationId xmlns:a16="http://schemas.microsoft.com/office/drawing/2014/main" id="{C5CFCC80-75AC-7E69-D00A-B07749B772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15000" y="11849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8" name="Picture 127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C5ADB132-AE92-6DB0-734B-4FC4AC27A7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091" y="11468973"/>
            <a:ext cx="3886200" cy="5829300"/>
          </a:xfrm>
          <a:prstGeom prst="rect">
            <a:avLst/>
          </a:prstGeom>
        </p:spPr>
      </p:pic>
      <p:pic>
        <p:nvPicPr>
          <p:cNvPr id="44" name="Picture 43" descr="A black card with white text&#10;&#10;AI-generated content may be incorrect.">
            <a:extLst>
              <a:ext uri="{FF2B5EF4-FFF2-40B4-BE49-F238E27FC236}">
                <a16:creationId xmlns:a16="http://schemas.microsoft.com/office/drawing/2014/main" id="{74383749-73A4-71B7-FFA4-2E9F908A77D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0" t="13441" r="6620" b="29510"/>
          <a:stretch/>
        </p:blipFill>
        <p:spPr>
          <a:xfrm>
            <a:off x="12038846" y="6035030"/>
            <a:ext cx="4371707" cy="15012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F7D434-E17E-0F7C-567B-F0C1618325A7}"/>
              </a:ext>
            </a:extLst>
          </p:cNvPr>
          <p:cNvSpPr txBox="1"/>
          <p:nvPr/>
        </p:nvSpPr>
        <p:spPr>
          <a:xfrm>
            <a:off x="4165326" y="6667474"/>
            <a:ext cx="24719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Packing: </a:t>
            </a:r>
            <a:r>
              <a:rPr lang="en-US" sz="14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Hinge Lid Pack</a:t>
            </a:r>
            <a:endParaRPr lang="en-US" sz="1400" b="1" i="0" u="none" strike="noStrike" baseline="0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/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Type: </a:t>
            </a:r>
            <a:r>
              <a:rPr lang="en-US" sz="14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Box Corner</a:t>
            </a:r>
            <a:endParaRPr lang="en-US" sz="1400" b="1" i="0" u="none" strike="noStrike" baseline="0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Blend: </a:t>
            </a:r>
            <a:r>
              <a:rPr lang="en-US" sz="14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Kretek</a:t>
            </a:r>
            <a:endParaRPr lang="en-US" sz="1400" b="1" i="0" u="none" strike="noStrike" baseline="0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Length(mm): 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83</a:t>
            </a: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Diameter(mm): 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7.8</a:t>
            </a:r>
            <a:endParaRPr lang="en-US" sz="1400" b="1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C1F0395-56D0-E3E8-C060-C5641D2EB67F}"/>
              </a:ext>
            </a:extLst>
          </p:cNvPr>
          <p:cNvCxnSpPr>
            <a:cxnSpLocks/>
          </p:cNvCxnSpPr>
          <p:nvPr/>
        </p:nvCxnSpPr>
        <p:spPr>
          <a:xfrm flipH="1">
            <a:off x="-1371600" y="8648700"/>
            <a:ext cx="20650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657024CF-B2DF-378F-8A86-C33F82E2A3CC}"/>
              </a:ext>
            </a:extLst>
          </p:cNvPr>
          <p:cNvSpPr/>
          <p:nvPr/>
        </p:nvSpPr>
        <p:spPr>
          <a:xfrm>
            <a:off x="9965299" y="9239599"/>
            <a:ext cx="381000" cy="533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06E7A4-C40D-6155-001D-FFDAD3225FEC}"/>
              </a:ext>
            </a:extLst>
          </p:cNvPr>
          <p:cNvSpPr/>
          <p:nvPr/>
        </p:nvSpPr>
        <p:spPr>
          <a:xfrm>
            <a:off x="10549026" y="9231670"/>
            <a:ext cx="1454150" cy="533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C1298B-2E4F-F144-BC85-49C4659B35C1}"/>
              </a:ext>
            </a:extLst>
          </p:cNvPr>
          <p:cNvSpPr/>
          <p:nvPr/>
        </p:nvSpPr>
        <p:spPr>
          <a:xfrm>
            <a:off x="12225426" y="9053144"/>
            <a:ext cx="1758950" cy="725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10,000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00D62D-1A00-C9D5-655B-CA795FF07CCD}"/>
              </a:ext>
            </a:extLst>
          </p:cNvPr>
          <p:cNvSpPr txBox="1"/>
          <p:nvPr/>
        </p:nvSpPr>
        <p:spPr>
          <a:xfrm>
            <a:off x="9677400" y="9810919"/>
            <a:ext cx="9845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Single Pack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6E1BD9-1053-B7EA-2E9A-5429F5969333}"/>
              </a:ext>
            </a:extLst>
          </p:cNvPr>
          <p:cNvSpPr txBox="1"/>
          <p:nvPr/>
        </p:nvSpPr>
        <p:spPr>
          <a:xfrm>
            <a:off x="10815690" y="9799015"/>
            <a:ext cx="96051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Outer Case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3F453D-7E39-096E-3400-04E50B97E192}"/>
              </a:ext>
            </a:extLst>
          </p:cNvPr>
          <p:cNvSpPr txBox="1"/>
          <p:nvPr/>
        </p:nvSpPr>
        <p:spPr>
          <a:xfrm>
            <a:off x="12608562" y="9810919"/>
            <a:ext cx="10534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Master Case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082133B-AB8B-ECFA-14E0-B7C9D1A554DB}"/>
              </a:ext>
            </a:extLst>
          </p:cNvPr>
          <p:cNvGrpSpPr/>
          <p:nvPr/>
        </p:nvGrpSpPr>
        <p:grpSpPr>
          <a:xfrm>
            <a:off x="4657021" y="9414921"/>
            <a:ext cx="814967" cy="255050"/>
            <a:chOff x="8684553" y="8111080"/>
            <a:chExt cx="814967" cy="25505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6701237-709C-825E-4B34-E005E049574D}"/>
                </a:ext>
              </a:extLst>
            </p:cNvPr>
            <p:cNvSpPr/>
            <p:nvPr/>
          </p:nvSpPr>
          <p:spPr>
            <a:xfrm>
              <a:off x="8686800" y="8111081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377E03F-D191-D22C-A131-89FF3E2F23A8}"/>
                </a:ext>
              </a:extLst>
            </p:cNvPr>
            <p:cNvSpPr/>
            <p:nvPr/>
          </p:nvSpPr>
          <p:spPr>
            <a:xfrm>
              <a:off x="8814554" y="8111082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3540544-DF9E-13C9-6739-F0CCCB3886E2}"/>
                </a:ext>
              </a:extLst>
            </p:cNvPr>
            <p:cNvSpPr/>
            <p:nvPr/>
          </p:nvSpPr>
          <p:spPr>
            <a:xfrm>
              <a:off x="8942308" y="8111081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B618CD8-6842-BCCC-0CCD-6A5757AED33E}"/>
                </a:ext>
              </a:extLst>
            </p:cNvPr>
            <p:cNvSpPr/>
            <p:nvPr/>
          </p:nvSpPr>
          <p:spPr>
            <a:xfrm>
              <a:off x="9067800" y="8111081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52D5B95-5F95-E0BC-4EC4-0FD3D1C86B38}"/>
                </a:ext>
              </a:extLst>
            </p:cNvPr>
            <p:cNvSpPr/>
            <p:nvPr/>
          </p:nvSpPr>
          <p:spPr>
            <a:xfrm>
              <a:off x="9193292" y="8111080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707265E-D25D-F82E-23EA-E4676A5D8608}"/>
                </a:ext>
              </a:extLst>
            </p:cNvPr>
            <p:cNvSpPr/>
            <p:nvPr/>
          </p:nvSpPr>
          <p:spPr>
            <a:xfrm>
              <a:off x="9309854" y="8111080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664F682-F0E2-FDBE-F43B-F59D422CB7CC}"/>
                </a:ext>
              </a:extLst>
            </p:cNvPr>
            <p:cNvSpPr/>
            <p:nvPr/>
          </p:nvSpPr>
          <p:spPr>
            <a:xfrm>
              <a:off x="9423320" y="8111080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DB7A767-D898-EC4D-04B5-6D0095330D82}"/>
                </a:ext>
              </a:extLst>
            </p:cNvPr>
            <p:cNvSpPr/>
            <p:nvPr/>
          </p:nvSpPr>
          <p:spPr>
            <a:xfrm>
              <a:off x="8750300" y="8203144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E3F4489-BABC-B576-7AD8-6716B745FE3A}"/>
                </a:ext>
              </a:extLst>
            </p:cNvPr>
            <p:cNvSpPr/>
            <p:nvPr/>
          </p:nvSpPr>
          <p:spPr>
            <a:xfrm>
              <a:off x="8878054" y="8203143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C36507B-9CBC-E272-B2A3-BFA101C1D451}"/>
                </a:ext>
              </a:extLst>
            </p:cNvPr>
            <p:cNvSpPr/>
            <p:nvPr/>
          </p:nvSpPr>
          <p:spPr>
            <a:xfrm>
              <a:off x="9003546" y="8203143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0CAD8B2-FAC8-CB53-A823-469A3E4254FA}"/>
                </a:ext>
              </a:extLst>
            </p:cNvPr>
            <p:cNvSpPr/>
            <p:nvPr/>
          </p:nvSpPr>
          <p:spPr>
            <a:xfrm>
              <a:off x="9129038" y="8203142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0183232-8882-0E67-268E-81909F4063E6}"/>
                </a:ext>
              </a:extLst>
            </p:cNvPr>
            <p:cNvSpPr/>
            <p:nvPr/>
          </p:nvSpPr>
          <p:spPr>
            <a:xfrm>
              <a:off x="9245600" y="8203142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2F54C34-7E04-23F7-07EB-F7F48D4CE9FE}"/>
                </a:ext>
              </a:extLst>
            </p:cNvPr>
            <p:cNvSpPr/>
            <p:nvPr/>
          </p:nvSpPr>
          <p:spPr>
            <a:xfrm>
              <a:off x="9359066" y="8203142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7278B1F-E781-2BF8-6889-EA3A6D058AB7}"/>
                </a:ext>
              </a:extLst>
            </p:cNvPr>
            <p:cNvSpPr/>
            <p:nvPr/>
          </p:nvSpPr>
          <p:spPr>
            <a:xfrm>
              <a:off x="8684553" y="8289930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89CD0FE-2E13-07B2-1482-3A450885F096}"/>
                </a:ext>
              </a:extLst>
            </p:cNvPr>
            <p:cNvSpPr/>
            <p:nvPr/>
          </p:nvSpPr>
          <p:spPr>
            <a:xfrm>
              <a:off x="8812307" y="8289931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6D99930-2925-B89C-FD0C-C6009542FF77}"/>
                </a:ext>
              </a:extLst>
            </p:cNvPr>
            <p:cNvSpPr/>
            <p:nvPr/>
          </p:nvSpPr>
          <p:spPr>
            <a:xfrm>
              <a:off x="8940061" y="8289930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65A8BE8-5C70-65C1-B8C9-C69CDD398FCF}"/>
                </a:ext>
              </a:extLst>
            </p:cNvPr>
            <p:cNvSpPr/>
            <p:nvPr/>
          </p:nvSpPr>
          <p:spPr>
            <a:xfrm>
              <a:off x="9065553" y="8289930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E83A30F-9C6D-87B2-9594-0656BA2C0A1E}"/>
                </a:ext>
              </a:extLst>
            </p:cNvPr>
            <p:cNvSpPr/>
            <p:nvPr/>
          </p:nvSpPr>
          <p:spPr>
            <a:xfrm>
              <a:off x="9191045" y="8289929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C78349E-7185-4E9E-626C-EB6ABE3C663E}"/>
                </a:ext>
              </a:extLst>
            </p:cNvPr>
            <p:cNvSpPr/>
            <p:nvPr/>
          </p:nvSpPr>
          <p:spPr>
            <a:xfrm>
              <a:off x="9307607" y="8289929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07408D90-0525-8383-33C2-FF621E57720F}"/>
                </a:ext>
              </a:extLst>
            </p:cNvPr>
            <p:cNvSpPr/>
            <p:nvPr/>
          </p:nvSpPr>
          <p:spPr>
            <a:xfrm>
              <a:off x="9421073" y="8289929"/>
              <a:ext cx="76200" cy="76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1BBAC32-BA40-424B-D9B1-B8E593FC579E}"/>
              </a:ext>
            </a:extLst>
          </p:cNvPr>
          <p:cNvGrpSpPr/>
          <p:nvPr/>
        </p:nvGrpSpPr>
        <p:grpSpPr>
          <a:xfrm>
            <a:off x="838200" y="8933854"/>
            <a:ext cx="2228241" cy="1029888"/>
            <a:chOff x="1335823" y="8991760"/>
            <a:chExt cx="2228241" cy="1029888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31B5E1E-5ABA-9474-0C93-969118996B1B}"/>
                </a:ext>
              </a:extLst>
            </p:cNvPr>
            <p:cNvSpPr/>
            <p:nvPr/>
          </p:nvSpPr>
          <p:spPr>
            <a:xfrm>
              <a:off x="1444495" y="9500666"/>
              <a:ext cx="2119569" cy="213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61424F6-A383-F0C0-574B-9FCB4FF813E2}"/>
                </a:ext>
              </a:extLst>
            </p:cNvPr>
            <p:cNvSpPr/>
            <p:nvPr/>
          </p:nvSpPr>
          <p:spPr>
            <a:xfrm>
              <a:off x="1444495" y="9500667"/>
              <a:ext cx="561309" cy="200056"/>
            </a:xfrm>
            <a:prstGeom prst="rect">
              <a:avLst/>
            </a:prstGeom>
            <a:solidFill>
              <a:srgbClr val="FFDE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3C5814D-BA50-6AB4-ED08-83C2656530FF}"/>
                </a:ext>
              </a:extLst>
            </p:cNvPr>
            <p:cNvSpPr txBox="1"/>
            <p:nvPr/>
          </p:nvSpPr>
          <p:spPr>
            <a:xfrm>
              <a:off x="1785197" y="8991760"/>
              <a:ext cx="140455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FFDE59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KING </a:t>
              </a:r>
              <a:r>
                <a:rPr lang="en-US" sz="2000" dirty="0">
                  <a:solidFill>
                    <a:srgbClr val="FFDE59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Size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E08D2A6-EDF1-5AE6-22EF-53E2A214CD3E}"/>
                </a:ext>
              </a:extLst>
            </p:cNvPr>
            <p:cNvSpPr txBox="1"/>
            <p:nvPr/>
          </p:nvSpPr>
          <p:spPr>
            <a:xfrm>
              <a:off x="1335823" y="9744649"/>
              <a:ext cx="7360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FFDE59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20 mm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3F178C8-F656-0DBC-73F0-081F9970FDC2}"/>
                </a:ext>
              </a:extLst>
            </p:cNvPr>
            <p:cNvSpPr txBox="1"/>
            <p:nvPr/>
          </p:nvSpPr>
          <p:spPr>
            <a:xfrm>
              <a:off x="2436024" y="9744649"/>
              <a:ext cx="7377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FFDE59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63 mm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2CD42E83-3D32-0285-83DC-D2F93541FF8F}"/>
              </a:ext>
            </a:extLst>
          </p:cNvPr>
          <p:cNvSpPr txBox="1"/>
          <p:nvPr/>
        </p:nvSpPr>
        <p:spPr>
          <a:xfrm>
            <a:off x="3733800" y="9214240"/>
            <a:ext cx="9220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7-6-7</a:t>
            </a:r>
          </a:p>
          <a:p>
            <a:pPr algn="ctr"/>
            <a:r>
              <a:rPr lang="en-US" sz="120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Collation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FB8C144D-C450-E523-03FD-BB4C952838E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backgroundMark x1="29297" y1="48438" x2="29297" y2="48438"/>
                        <a14:backgroundMark x1="33301" y1="48633" x2="33301" y2="48633"/>
                        <a14:backgroundMark x1="37012" y1="49707" x2="37012" y2="49707"/>
                        <a14:backgroundMark x1="41113" y1="51758" x2="41113" y2="51758"/>
                        <a14:backgroundMark x1="46484" y1="51758" x2="46484" y2="51758"/>
                        <a14:backgroundMark x1="51172" y1="51270" x2="51172" y2="51270"/>
                        <a14:backgroundMark x1="55078" y1="50391" x2="55078" y2="50391"/>
                        <a14:backgroundMark x1="67676" y1="48438" x2="67676" y2="48438"/>
                        <a14:backgroundMark x1="70996" y1="47754" x2="70996" y2="47754"/>
                        <a14:backgroundMark x1="31250" y1="39844" x2="31250" y2="39844"/>
                      </a14:backgroundRemoval>
                    </a14:imgEffect>
                  </a14:imgLayer>
                </a14:imgProps>
              </a:ext>
            </a:extLst>
          </a:blip>
          <a:srcRect l="21361" t="23579" r="20166" b="22369"/>
          <a:stretch/>
        </p:blipFill>
        <p:spPr>
          <a:xfrm>
            <a:off x="14706600" y="8754604"/>
            <a:ext cx="1253487" cy="1158719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B0D2D052-406D-B708-9A94-730EDE784BCD}"/>
              </a:ext>
            </a:extLst>
          </p:cNvPr>
          <p:cNvSpPr txBox="1"/>
          <p:nvPr/>
        </p:nvSpPr>
        <p:spPr>
          <a:xfrm>
            <a:off x="16038833" y="9080048"/>
            <a:ext cx="103746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 ft</a:t>
            </a:r>
            <a:r>
              <a:rPr lang="en-US" sz="105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400 MC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711FDDA-8B2B-634F-E944-0E5A16744B6F}"/>
              </a:ext>
            </a:extLst>
          </p:cNvPr>
          <p:cNvSpPr txBox="1"/>
          <p:nvPr/>
        </p:nvSpPr>
        <p:spPr>
          <a:xfrm>
            <a:off x="16011847" y="9333963"/>
            <a:ext cx="113845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40 ft </a:t>
            </a:r>
            <a:r>
              <a:rPr lang="en-US" sz="105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1,000 MC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43EF91B-61AD-995C-CAD9-2764D8C8CE30}"/>
              </a:ext>
            </a:extLst>
          </p:cNvPr>
          <p:cNvSpPr txBox="1"/>
          <p:nvPr/>
        </p:nvSpPr>
        <p:spPr>
          <a:xfrm>
            <a:off x="14905873" y="9799015"/>
            <a:ext cx="88357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Container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97E7E4DC-0A40-9DC6-1B20-C57608743D60}"/>
              </a:ext>
            </a:extLst>
          </p:cNvPr>
          <p:cNvCxnSpPr>
            <a:cxnSpLocks/>
          </p:cNvCxnSpPr>
          <p:nvPr/>
        </p:nvCxnSpPr>
        <p:spPr>
          <a:xfrm flipH="1">
            <a:off x="770164" y="4381500"/>
            <a:ext cx="16747671" cy="0"/>
          </a:xfrm>
          <a:prstGeom prst="line">
            <a:avLst/>
          </a:prstGeom>
          <a:ln>
            <a:solidFill>
              <a:srgbClr val="FFDE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DF501E09-A883-9274-33AD-B33C587CE147}"/>
              </a:ext>
            </a:extLst>
          </p:cNvPr>
          <p:cNvSpPr/>
          <p:nvPr/>
        </p:nvSpPr>
        <p:spPr>
          <a:xfrm>
            <a:off x="6172200" y="9240283"/>
            <a:ext cx="1454150" cy="533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Hard Outer Pack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4DA7410-428D-CD37-CA1D-D9A5B2FEBA30}"/>
              </a:ext>
            </a:extLst>
          </p:cNvPr>
          <p:cNvSpPr/>
          <p:nvPr/>
        </p:nvSpPr>
        <p:spPr>
          <a:xfrm>
            <a:off x="7778264" y="9240283"/>
            <a:ext cx="1454150" cy="5333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Transparent Outer Pack</a:t>
            </a:r>
          </a:p>
        </p:txBody>
      </p:sp>
      <p:pic>
        <p:nvPicPr>
          <p:cNvPr id="62" name="Picture 61" descr="A black and white logo&#10;&#10;AI-generated content may be incorrect.">
            <a:extLst>
              <a:ext uri="{FF2B5EF4-FFF2-40B4-BE49-F238E27FC236}">
                <a16:creationId xmlns:a16="http://schemas.microsoft.com/office/drawing/2014/main" id="{9A3CAC5E-F296-A06E-E329-7AE85037685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30700" y1="76243" x2="30700" y2="76243"/>
                        <a14:foregroundMark x1="45372" y1="55801" x2="45372" y2="55801"/>
                        <a14:foregroundMark x1="48984" y1="75691" x2="48984" y2="75691"/>
                        <a14:foregroundMark x1="48984" y1="72376" x2="48984" y2="72376"/>
                        <a14:foregroundMark x1="48984" y1="72376" x2="48984" y2="72376"/>
                        <a14:foregroundMark x1="39955" y1="60773" x2="39955" y2="60773"/>
                        <a14:foregroundMark x1="39955" y1="60773" x2="39955" y2="60773"/>
                        <a14:foregroundMark x1="38149" y1="74586" x2="38149" y2="74586"/>
                        <a14:foregroundMark x1="38149" y1="74586" x2="38149" y2="74586"/>
                        <a14:foregroundMark x1="55079" y1="70166" x2="55079" y2="70166"/>
                        <a14:foregroundMark x1="55079" y1="70166" x2="55079" y2="70166"/>
                        <a14:foregroundMark x1="79684" y1="71823" x2="79684" y2="71823"/>
                        <a14:foregroundMark x1="73138" y1="66851" x2="73138" y2="66851"/>
                        <a14:foregroundMark x1="39729" y1="36464" x2="39729" y2="36464"/>
                        <a14:foregroundMark x1="48758" y1="34254" x2="48758" y2="34254"/>
                        <a14:foregroundMark x1="48758" y1="34254" x2="48758" y2="34254"/>
                        <a14:foregroundMark x1="38149" y1="34254" x2="38149" y2="34254"/>
                        <a14:foregroundMark x1="38149" y1="34254" x2="38149" y2="34254"/>
                        <a14:foregroundMark x1="43567" y1="34807" x2="43567" y2="34807"/>
                        <a14:foregroundMark x1="43567" y1="34807" x2="43567" y2="34807"/>
                        <a14:foregroundMark x1="43567" y1="20994" x2="43567" y2="20994"/>
                        <a14:foregroundMark x1="43567" y1="20994" x2="43567" y2="20994"/>
                        <a14:foregroundMark x1="43567" y1="20994" x2="43567" y2="20994"/>
                        <a14:foregroundMark x1="43567" y1="20994" x2="43567" y2="20994"/>
                        <a14:foregroundMark x1="43567" y1="22652" x2="43567" y2="22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27" y="4511993"/>
            <a:ext cx="1624089" cy="6635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71E345-9AA0-39A1-EFBB-DE7AB4C67A5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125" b="96563" l="9939" r="91803">
                        <a14:foregroundMark x1="6493" y1="53563" x2="6356" y2="54174"/>
                        <a14:foregroundMark x1="6563" y1="53250" x2="6493" y2="53563"/>
                        <a14:foregroundMark x1="16598" y1="8375" x2="6563" y2="53250"/>
                        <a14:foregroundMark x1="6785" y1="66910" x2="18955" y2="90813"/>
                        <a14:foregroundMark x1="18955" y1="90813" x2="35553" y2="93688"/>
                        <a14:foregroundMark x1="35553" y1="93688" x2="78689" y2="80000"/>
                        <a14:foregroundMark x1="78689" y1="80000" x2="87910" y2="68625"/>
                        <a14:foregroundMark x1="87910" y1="68625" x2="84939" y2="8563"/>
                        <a14:foregroundMark x1="84939" y1="8563" x2="75820" y2="4438"/>
                        <a14:foregroundMark x1="75820" y1="4438" x2="30020" y2="8375"/>
                        <a14:foregroundMark x1="30020" y1="8375" x2="12193" y2="11625"/>
                        <a14:foregroundMark x1="14139" y1="9625" x2="22234" y2="7625"/>
                        <a14:foregroundMark x1="22643" y1="96563" x2="22643" y2="96563"/>
                        <a14:foregroundMark x1="28791" y1="95563" x2="28791" y2="95563"/>
                        <a14:foregroundMark x1="41701" y1="94813" x2="41701" y2="94813"/>
                        <a14:foregroundMark x1="39652" y1="83188" x2="39652" y2="83188"/>
                        <a14:foregroundMark x1="44160" y1="93063" x2="87807" y2="83938"/>
                        <a14:foregroundMark x1="87807" y1="83938" x2="86988" y2="7563"/>
                        <a14:foregroundMark x1="86988" y1="7563" x2="81865" y2="3625"/>
                        <a14:foregroundMark x1="81865" y1="3625" x2="54713" y2="5125"/>
                        <a14:foregroundMark x1="54713" y1="5125" x2="22439" y2="13313"/>
                        <a14:foregroundMark x1="22439" y1="13313" x2="41598" y2="19813"/>
                        <a14:foregroundMark x1="41598" y1="19813" x2="63217" y2="21250"/>
                        <a14:foregroundMark x1="63217" y1="21250" x2="78996" y2="19438"/>
                        <a14:foregroundMark x1="78996" y1="19438" x2="42316" y2="84375"/>
                        <a14:foregroundMark x1="42316" y1="84375" x2="51434" y2="89063"/>
                        <a14:foregroundMark x1="51434" y1="89063" x2="65881" y2="87063"/>
                        <a14:foregroundMark x1="65881" y1="87063" x2="62398" y2="70688"/>
                        <a14:foregroundMark x1="62398" y1="70688" x2="48770" y2="74500"/>
                        <a14:foregroundMark x1="48770" y1="74500" x2="61270" y2="79438"/>
                        <a14:foregroundMark x1="61270" y1="79438" x2="75512" y2="64875"/>
                        <a14:foregroundMark x1="75512" y1="64875" x2="74078" y2="62000"/>
                        <a14:foregroundMark x1="38525" y1="82500" x2="38525" y2="81750"/>
                        <a14:foregroundMark x1="34426" y1="75813" x2="34426" y2="75813"/>
                        <a14:foregroundMark x1="39242" y1="95563" x2="44365" y2="65813"/>
                        <a14:foregroundMark x1="44365" y1="65813" x2="60656" y2="76063"/>
                        <a14:foregroundMark x1="60656" y1="76063" x2="80225" y2="68125"/>
                        <a14:foregroundMark x1="80225" y1="68125" x2="91086" y2="67625"/>
                        <a14:foregroundMark x1="91086" y1="67625" x2="91803" y2="79188"/>
                        <a14:foregroundMark x1="91803" y1="79188" x2="76844" y2="85438"/>
                        <a14:foregroundMark x1="76844" y1="85438" x2="10963" y2="91625"/>
                        <a14:foregroundMark x1="34426" y1="76063" x2="34426" y2="76063"/>
                        <a14:foregroundMark x1="39652" y1="65938" x2="35246" y2="91625"/>
                        <a14:foregroundMark x1="64344" y1="61500" x2="58299" y2="83188"/>
                        <a14:foregroundMark x1="46619" y1="86688" x2="80123" y2="73313"/>
                        <a14:foregroundMark x1="52664" y1="73563" x2="70902" y2="69125"/>
                        <a14:foregroundMark x1="36066" y1="85188" x2="60348" y2="78750"/>
                        <a14:foregroundMark x1="60348" y1="78750" x2="60348" y2="78500"/>
                        <a14:foregroundMark x1="14549" y1="11625" x2="25512" y2="21000"/>
                        <a14:foregroundMark x1="72746" y1="84938" x2="72746" y2="84938"/>
                        <a14:foregroundMark x1="74385" y1="83125" x2="74385" y2="83125"/>
                        <a14:backgroundMark x1="5738" y1="60250" x2="5738" y2="60250"/>
                        <a14:backgroundMark x1="5738" y1="60500" x2="5738" y2="60500"/>
                        <a14:backgroundMark x1="4508" y1="56563" x2="4918" y2="66938"/>
                        <a14:backgroundMark x1="4918" y1="54563" x2="6865" y2="57063"/>
                        <a14:backgroundMark x1="6455" y1="53563" x2="6455" y2="53563"/>
                        <a14:backgroundMark x1="6557" y1="54188" x2="6557" y2="54188"/>
                        <a14:backgroundMark x1="6352" y1="53250" x2="6352" y2="532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72931" y="1603333"/>
            <a:ext cx="985729" cy="16159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7C8063-4C8B-1603-9798-A964A56862A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125" b="96563" l="9939" r="91803">
                        <a14:foregroundMark x1="6493" y1="53563" x2="6356" y2="54174"/>
                        <a14:foregroundMark x1="6563" y1="53250" x2="6493" y2="53563"/>
                        <a14:foregroundMark x1="16598" y1="8375" x2="6563" y2="53250"/>
                        <a14:foregroundMark x1="6785" y1="66910" x2="18955" y2="90813"/>
                        <a14:foregroundMark x1="18955" y1="90813" x2="35553" y2="93688"/>
                        <a14:foregroundMark x1="35553" y1="93688" x2="78689" y2="80000"/>
                        <a14:foregroundMark x1="78689" y1="80000" x2="87910" y2="68625"/>
                        <a14:foregroundMark x1="87910" y1="68625" x2="84939" y2="8563"/>
                        <a14:foregroundMark x1="84939" y1="8563" x2="75820" y2="4438"/>
                        <a14:foregroundMark x1="75820" y1="4438" x2="30020" y2="8375"/>
                        <a14:foregroundMark x1="30020" y1="8375" x2="12193" y2="11625"/>
                        <a14:foregroundMark x1="14139" y1="9625" x2="22234" y2="7625"/>
                        <a14:foregroundMark x1="22643" y1="96563" x2="22643" y2="96563"/>
                        <a14:foregroundMark x1="28791" y1="95563" x2="28791" y2="95563"/>
                        <a14:foregroundMark x1="41701" y1="94813" x2="41701" y2="94813"/>
                        <a14:foregroundMark x1="39652" y1="83188" x2="39652" y2="83188"/>
                        <a14:foregroundMark x1="44160" y1="93063" x2="87807" y2="83938"/>
                        <a14:foregroundMark x1="87807" y1="83938" x2="86988" y2="7563"/>
                        <a14:foregroundMark x1="86988" y1="7563" x2="81865" y2="3625"/>
                        <a14:foregroundMark x1="81865" y1="3625" x2="54713" y2="5125"/>
                        <a14:foregroundMark x1="54713" y1="5125" x2="22439" y2="13313"/>
                        <a14:foregroundMark x1="22439" y1="13313" x2="41598" y2="19813"/>
                        <a14:foregroundMark x1="41598" y1="19813" x2="63217" y2="21250"/>
                        <a14:foregroundMark x1="63217" y1="21250" x2="78996" y2="19438"/>
                        <a14:foregroundMark x1="78996" y1="19438" x2="42316" y2="84375"/>
                        <a14:foregroundMark x1="42316" y1="84375" x2="51434" y2="89063"/>
                        <a14:foregroundMark x1="51434" y1="89063" x2="65881" y2="87063"/>
                        <a14:foregroundMark x1="65881" y1="87063" x2="62398" y2="70688"/>
                        <a14:foregroundMark x1="62398" y1="70688" x2="48770" y2="74500"/>
                        <a14:foregroundMark x1="48770" y1="74500" x2="61270" y2="79438"/>
                        <a14:foregroundMark x1="61270" y1="79438" x2="75512" y2="64875"/>
                        <a14:foregroundMark x1="75512" y1="64875" x2="74078" y2="62000"/>
                        <a14:foregroundMark x1="38525" y1="82500" x2="38525" y2="81750"/>
                        <a14:foregroundMark x1="34426" y1="75813" x2="34426" y2="75813"/>
                        <a14:foregroundMark x1="39242" y1="95563" x2="44365" y2="65813"/>
                        <a14:foregroundMark x1="44365" y1="65813" x2="60656" y2="76063"/>
                        <a14:foregroundMark x1="60656" y1="76063" x2="80225" y2="68125"/>
                        <a14:foregroundMark x1="80225" y1="68125" x2="91086" y2="67625"/>
                        <a14:foregroundMark x1="91086" y1="67625" x2="91803" y2="79188"/>
                        <a14:foregroundMark x1="91803" y1="79188" x2="76844" y2="85438"/>
                        <a14:foregroundMark x1="76844" y1="85438" x2="10963" y2="91625"/>
                        <a14:foregroundMark x1="34426" y1="76063" x2="34426" y2="76063"/>
                        <a14:foregroundMark x1="39652" y1="65938" x2="35246" y2="91625"/>
                        <a14:foregroundMark x1="64344" y1="61500" x2="58299" y2="83188"/>
                        <a14:foregroundMark x1="46619" y1="86688" x2="80123" y2="73313"/>
                        <a14:foregroundMark x1="52664" y1="73563" x2="70902" y2="69125"/>
                        <a14:foregroundMark x1="36066" y1="85188" x2="60348" y2="78750"/>
                        <a14:foregroundMark x1="60348" y1="78750" x2="60348" y2="78500"/>
                        <a14:foregroundMark x1="14549" y1="11625" x2="25512" y2="21000"/>
                        <a14:foregroundMark x1="72746" y1="84938" x2="72746" y2="84938"/>
                        <a14:foregroundMark x1="74385" y1="83125" x2="74385" y2="83125"/>
                        <a14:backgroundMark x1="5738" y1="60250" x2="5738" y2="60250"/>
                        <a14:backgroundMark x1="5738" y1="60500" x2="5738" y2="60500"/>
                        <a14:backgroundMark x1="4508" y1="56563" x2="4918" y2="66938"/>
                        <a14:backgroundMark x1="4918" y1="54563" x2="6865" y2="57063"/>
                        <a14:backgroundMark x1="6455" y1="53563" x2="6455" y2="53563"/>
                        <a14:backgroundMark x1="6557" y1="54188" x2="6557" y2="54188"/>
                        <a14:backgroundMark x1="6352" y1="53250" x2="6352" y2="532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01800" y="395653"/>
            <a:ext cx="2349617" cy="3851831"/>
          </a:xfrm>
          <a:prstGeom prst="rect">
            <a:avLst/>
          </a:prstGeom>
        </p:spPr>
      </p:pic>
      <p:pic>
        <p:nvPicPr>
          <p:cNvPr id="42" name="Picture 41" descr="A red and black background with a city skyline&#10;&#10;AI-generated content may be incorrect.">
            <a:extLst>
              <a:ext uri="{FF2B5EF4-FFF2-40B4-BE49-F238E27FC236}">
                <a16:creationId xmlns:a16="http://schemas.microsoft.com/office/drawing/2014/main" id="{102E66C5-579C-A8B3-70AC-649C2D8B701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5235" y="1594267"/>
            <a:ext cx="4392722" cy="1539338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BF97F838-6286-19A3-E14D-46F9FD849B99}"/>
              </a:ext>
            </a:extLst>
          </p:cNvPr>
          <p:cNvSpPr txBox="1"/>
          <p:nvPr/>
        </p:nvSpPr>
        <p:spPr>
          <a:xfrm>
            <a:off x="4017392" y="2636066"/>
            <a:ext cx="24719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Packing: </a:t>
            </a:r>
            <a:r>
              <a:rPr lang="en-US" sz="14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Hinge Lid Pack</a:t>
            </a:r>
            <a:endParaRPr lang="en-US" sz="1400" b="1" i="0" u="none" strike="noStrike" baseline="0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/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Type: </a:t>
            </a:r>
            <a:r>
              <a:rPr lang="en-US" sz="1400" b="1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Box Corner</a:t>
            </a:r>
            <a:endParaRPr lang="en-US" sz="1400" b="1" i="0" u="none" strike="noStrike" baseline="0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Blend: 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Virginia Blend</a:t>
            </a: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Length(mm): 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83</a:t>
            </a:r>
          </a:p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Diameter(mm): </a:t>
            </a:r>
            <a:r>
              <a:rPr lang="en-US" sz="1400" b="1" i="0" u="none" strike="noStrike" baseline="0" dirty="0">
                <a:solidFill>
                  <a:srgbClr val="FFDE5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7.8</a:t>
            </a:r>
            <a:endParaRPr lang="en-US" sz="1400" b="1" dirty="0">
              <a:solidFill>
                <a:srgbClr val="FFDE5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55" name="Picture 5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01B24131-1D6C-73C9-B003-6E73F0E158F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0" b="7434"/>
          <a:stretch/>
        </p:blipFill>
        <p:spPr>
          <a:xfrm>
            <a:off x="316773" y="133771"/>
            <a:ext cx="1462596" cy="47983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04" r="-2204"/>
            </a:stretch>
          </a:blipFill>
        </p:spPr>
      </p:sp>
      <p:pic>
        <p:nvPicPr>
          <p:cNvPr id="61" name="Picture 6" descr="Global Leaf Tobacco Limited">
            <a:extLst>
              <a:ext uri="{FF2B5EF4-FFF2-40B4-BE49-F238E27FC236}">
                <a16:creationId xmlns:a16="http://schemas.microsoft.com/office/drawing/2014/main" id="{8477D096-471A-29D0-F25A-0C5A742985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16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310" b="75996" l="40876" r="85219">
                        <a14:foregroundMark x1="45620" y1="15376" x2="52007" y2="61173"/>
                        <a14:foregroundMark x1="52007" y1="61173" x2="65511" y2="71239"/>
                        <a14:foregroundMark x1="65511" y1="71239" x2="78011" y2="62611"/>
                        <a14:foregroundMark x1="78011" y1="62611" x2="85219" y2="20907"/>
                        <a14:foregroundMark x1="85219" y1="20907" x2="77464" y2="13496"/>
                        <a14:foregroundMark x1="77464" y1="13496" x2="45073" y2="11836"/>
                        <a14:foregroundMark x1="45073" y1="11836" x2="44799" y2="30752"/>
                        <a14:foregroundMark x1="50000" y1="5420" x2="42336" y2="12611"/>
                        <a14:foregroundMark x1="42336" y1="12611" x2="42427" y2="22677"/>
                        <a14:foregroundMark x1="42427" y1="22677" x2="39142" y2="32412"/>
                        <a14:foregroundMark x1="39142" y1="32412" x2="38777" y2="45465"/>
                        <a14:foregroundMark x1="38777" y1="45465" x2="41697" y2="58186"/>
                        <a14:foregroundMark x1="41697" y1="58186" x2="49088" y2="70133"/>
                        <a14:foregroundMark x1="49088" y1="70133" x2="56296" y2="76106"/>
                        <a14:foregroundMark x1="56296" y1="76106" x2="67518" y2="76217"/>
                        <a14:foregroundMark x1="67518" y1="76217" x2="75821" y2="71128"/>
                        <a14:foregroundMark x1="75821" y1="71128" x2="83212" y2="58296"/>
                        <a14:foregroundMark x1="83212" y1="58296" x2="86770" y2="24115"/>
                        <a14:foregroundMark x1="86770" y1="24115" x2="86223" y2="17146"/>
                        <a14:foregroundMark x1="86223" y1="17146" x2="56296" y2="12500"/>
                        <a14:foregroundMark x1="56296" y1="12500" x2="49179" y2="5420"/>
                        <a14:foregroundMark x1="40876" y1="23894" x2="47172" y2="44358"/>
                        <a14:foregroundMark x1="47172" y1="44358" x2="47354" y2="47235"/>
                        <a14:foregroundMark x1="48996" y1="46903" x2="80201" y2="39381"/>
                        <a14:foregroundMark x1="80201" y1="39381" x2="78558" y2="33075"/>
                        <a14:foregroundMark x1="78558" y1="33075" x2="70073" y2="50442"/>
                        <a14:foregroundMark x1="70073" y1="50442" x2="57938" y2="47898"/>
                        <a14:foregroundMark x1="57938" y1="47898" x2="50091" y2="32190"/>
                        <a14:foregroundMark x1="56478" y1="73783" x2="64142" y2="73673"/>
                        <a14:foregroundMark x1="64142" y1="73673" x2="64872" y2="759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641" r="11454" b="22367"/>
          <a:stretch/>
        </p:blipFill>
        <p:spPr bwMode="auto">
          <a:xfrm>
            <a:off x="12181620" y="-1099815"/>
            <a:ext cx="8696723" cy="11386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E349CC0A-A020-F631-076B-FFB71BD05848}"/>
              </a:ext>
            </a:extLst>
          </p:cNvPr>
          <p:cNvSpPr/>
          <p:nvPr/>
        </p:nvSpPr>
        <p:spPr>
          <a:xfrm>
            <a:off x="1005072" y="5867986"/>
            <a:ext cx="16216127" cy="2296261"/>
          </a:xfrm>
          <a:prstGeom prst="roundRect">
            <a:avLst/>
          </a:prstGeom>
          <a:noFill/>
          <a:ln>
            <a:solidFill>
              <a:srgbClr val="FFDE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5234458-FA24-46A6-2B0F-832E64497CB2}"/>
              </a:ext>
            </a:extLst>
          </p:cNvPr>
          <p:cNvGrpSpPr/>
          <p:nvPr/>
        </p:nvGrpSpPr>
        <p:grpSpPr>
          <a:xfrm>
            <a:off x="2327774" y="4741356"/>
            <a:ext cx="13632451" cy="3718926"/>
            <a:chOff x="2895600" y="5245122"/>
            <a:chExt cx="9439335" cy="2575046"/>
          </a:xfrm>
        </p:grpSpPr>
        <p:pic>
          <p:nvPicPr>
            <p:cNvPr id="31" name="Picture 30" descr="A black and red box with a picture of a race car&#10;&#10;AI-generated content may be incorrect.">
              <a:extLst>
                <a:ext uri="{FF2B5EF4-FFF2-40B4-BE49-F238E27FC236}">
                  <a16:creationId xmlns:a16="http://schemas.microsoft.com/office/drawing/2014/main" id="{8BDC5F6F-B7DF-8F6B-1720-AC0EB42719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72" r="33718"/>
            <a:stretch/>
          </p:blipFill>
          <p:spPr>
            <a:xfrm>
              <a:off x="7399582" y="5245122"/>
              <a:ext cx="1593231" cy="2442132"/>
            </a:xfrm>
            <a:prstGeom prst="rect">
              <a:avLst/>
            </a:prstGeom>
          </p:spPr>
        </p:pic>
        <p:pic>
          <p:nvPicPr>
            <p:cNvPr id="32" name="Picture 31" descr="A red box with a picture of a race car&#10;&#10;AI-generated content may be incorrect.">
              <a:extLst>
                <a:ext uri="{FF2B5EF4-FFF2-40B4-BE49-F238E27FC236}">
                  <a16:creationId xmlns:a16="http://schemas.microsoft.com/office/drawing/2014/main" id="{6D6A1D86-57DE-1624-A102-7757C0CAD1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10628" y="5428261"/>
              <a:ext cx="1825046" cy="2391907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A6C782F5-928B-B3D4-15E4-1C04429DAB5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5125" b="96563" l="9939" r="91803">
                          <a14:foregroundMark x1="6493" y1="53563" x2="6356" y2="54174"/>
                          <a14:foregroundMark x1="6563" y1="53250" x2="6493" y2="53563"/>
                          <a14:foregroundMark x1="16598" y1="8375" x2="6563" y2="53250"/>
                          <a14:foregroundMark x1="6785" y1="66910" x2="18955" y2="90813"/>
                          <a14:foregroundMark x1="18955" y1="90813" x2="35553" y2="93688"/>
                          <a14:foregroundMark x1="35553" y1="93688" x2="78689" y2="80000"/>
                          <a14:foregroundMark x1="78689" y1="80000" x2="87910" y2="68625"/>
                          <a14:foregroundMark x1="87910" y1="68625" x2="84939" y2="8563"/>
                          <a14:foregroundMark x1="84939" y1="8563" x2="75820" y2="4438"/>
                          <a14:foregroundMark x1="75820" y1="4438" x2="30020" y2="8375"/>
                          <a14:foregroundMark x1="30020" y1="8375" x2="12193" y2="11625"/>
                          <a14:foregroundMark x1="14139" y1="9625" x2="22234" y2="7625"/>
                          <a14:foregroundMark x1="22643" y1="96563" x2="22643" y2="96563"/>
                          <a14:foregroundMark x1="28791" y1="95563" x2="28791" y2="95563"/>
                          <a14:foregroundMark x1="41701" y1="94813" x2="41701" y2="94813"/>
                          <a14:foregroundMark x1="39652" y1="83188" x2="39652" y2="83188"/>
                          <a14:foregroundMark x1="44160" y1="93063" x2="87807" y2="83938"/>
                          <a14:foregroundMark x1="87807" y1="83938" x2="86988" y2="7563"/>
                          <a14:foregroundMark x1="86988" y1="7563" x2="81865" y2="3625"/>
                          <a14:foregroundMark x1="81865" y1="3625" x2="54713" y2="5125"/>
                          <a14:foregroundMark x1="54713" y1="5125" x2="22439" y2="13313"/>
                          <a14:foregroundMark x1="22439" y1="13313" x2="41598" y2="19813"/>
                          <a14:foregroundMark x1="41598" y1="19813" x2="63217" y2="21250"/>
                          <a14:foregroundMark x1="63217" y1="21250" x2="78996" y2="19438"/>
                          <a14:foregroundMark x1="78996" y1="19438" x2="42316" y2="84375"/>
                          <a14:foregroundMark x1="42316" y1="84375" x2="51434" y2="89063"/>
                          <a14:foregroundMark x1="51434" y1="89063" x2="65881" y2="87063"/>
                          <a14:foregroundMark x1="65881" y1="87063" x2="62398" y2="70688"/>
                          <a14:foregroundMark x1="62398" y1="70688" x2="48770" y2="74500"/>
                          <a14:foregroundMark x1="48770" y1="74500" x2="61270" y2="79438"/>
                          <a14:foregroundMark x1="61270" y1="79438" x2="75512" y2="64875"/>
                          <a14:foregroundMark x1="75512" y1="64875" x2="74078" y2="62000"/>
                          <a14:foregroundMark x1="38525" y1="82500" x2="38525" y2="81750"/>
                          <a14:foregroundMark x1="34426" y1="75813" x2="34426" y2="75813"/>
                          <a14:foregroundMark x1="39242" y1="95563" x2="44365" y2="65813"/>
                          <a14:foregroundMark x1="44365" y1="65813" x2="60656" y2="76063"/>
                          <a14:foregroundMark x1="60656" y1="76063" x2="80225" y2="68125"/>
                          <a14:foregroundMark x1="80225" y1="68125" x2="91086" y2="67625"/>
                          <a14:foregroundMark x1="91086" y1="67625" x2="91803" y2="79188"/>
                          <a14:foregroundMark x1="91803" y1="79188" x2="76844" y2="85438"/>
                          <a14:foregroundMark x1="76844" y1="85438" x2="10963" y2="91625"/>
                          <a14:foregroundMark x1="34426" y1="76063" x2="34426" y2="76063"/>
                          <a14:foregroundMark x1="39652" y1="65938" x2="35246" y2="91625"/>
                          <a14:foregroundMark x1="64344" y1="61500" x2="58299" y2="83188"/>
                          <a14:foregroundMark x1="46619" y1="86688" x2="80123" y2="73313"/>
                          <a14:foregroundMark x1="52664" y1="73563" x2="70902" y2="69125"/>
                          <a14:foregroundMark x1="36066" y1="85188" x2="60348" y2="78750"/>
                          <a14:foregroundMark x1="60348" y1="78750" x2="60348" y2="78500"/>
                          <a14:foregroundMark x1="14549" y1="11625" x2="25512" y2="21000"/>
                          <a14:foregroundMark x1="72746" y1="84938" x2="72746" y2="84938"/>
                          <a14:foregroundMark x1="74385" y1="83125" x2="74385" y2="83125"/>
                          <a14:backgroundMark x1="5738" y1="60250" x2="5738" y2="60250"/>
                          <a14:backgroundMark x1="5738" y1="60500" x2="5738" y2="60500"/>
                          <a14:backgroundMark x1="4508" y1="56563" x2="4918" y2="66938"/>
                          <a14:backgroundMark x1="4918" y1="54563" x2="6865" y2="57063"/>
                          <a14:backgroundMark x1="6455" y1="53563" x2="6455" y2="53563"/>
                          <a14:backgroundMark x1="6557" y1="54188" x2="6557" y2="54188"/>
                          <a14:backgroundMark x1="6352" y1="53250" x2="6352" y2="532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895600" y="5378877"/>
              <a:ext cx="1333151" cy="2185493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BBF1EF9E-21B1-9A02-9B0B-8E8D98A0016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3000" b="97188" l="2011" r="99788">
                          <a14:foregroundMark x1="2436" y1="15744" x2="12275" y2="91813"/>
                          <a14:foregroundMark x1="12275" y1="91813" x2="20317" y2="94875"/>
                          <a14:foregroundMark x1="20317" y1="94875" x2="30582" y2="95188"/>
                          <a14:foregroundMark x1="30582" y1="95188" x2="73651" y2="86688"/>
                          <a14:foregroundMark x1="73651" y1="86688" x2="82751" y2="82750"/>
                          <a14:foregroundMark x1="82751" y1="82750" x2="94717" y2="51598"/>
                          <a14:foregroundMark x1="96675" y1="26448" x2="94286" y2="10500"/>
                          <a14:foregroundMark x1="94286" y1="10500" x2="85608" y2="3938"/>
                          <a14:foregroundMark x1="85608" y1="3938" x2="63598" y2="3000"/>
                          <a14:foregroundMark x1="63598" y1="3000" x2="4095" y2="11092"/>
                          <a14:foregroundMark x1="18307" y1="17938" x2="15132" y2="58625"/>
                          <a14:foregroundMark x1="26667" y1="18938" x2="29524" y2="85313"/>
                          <a14:foregroundMark x1="43598" y1="37063" x2="46455" y2="94000"/>
                          <a14:foregroundMark x1="59259" y1="31563" x2="68254" y2="80938"/>
                          <a14:foregroundMark x1="53545" y1="15313" x2="39471" y2="57875"/>
                          <a14:foregroundMark x1="47090" y1="16063" x2="43386" y2="28375"/>
                          <a14:foregroundMark x1="43386" y1="28375" x2="80741" y2="18063"/>
                          <a14:foregroundMark x1="80741" y1="18063" x2="55026" y2="34375"/>
                          <a14:foregroundMark x1="55026" y1="34375" x2="41058" y2="67188"/>
                          <a14:foregroundMark x1="41058" y1="67188" x2="21164" y2="74563"/>
                          <a14:foregroundMark x1="21164" y1="74563" x2="15979" y2="62500"/>
                          <a14:foregroundMark x1="15979" y1="62500" x2="25291" y2="42750"/>
                          <a14:foregroundMark x1="27619" y1="86813" x2="22963" y2="47750"/>
                          <a14:foregroundMark x1="22963" y1="47750" x2="24974" y2="61000"/>
                          <a14:foregroundMark x1="24974" y1="61000" x2="19894" y2="56000"/>
                          <a14:foregroundMark x1="19894" y1="56000" x2="19894" y2="55813"/>
                          <a14:foregroundMark x1="80106" y1="15875" x2="42011" y2="60313"/>
                          <a14:foregroundMark x1="42011" y1="60313" x2="42011" y2="60313"/>
                          <a14:foregroundMark x1="30476" y1="13438" x2="76931" y2="3813"/>
                          <a14:foregroundMark x1="76931" y1="3813" x2="87831" y2="6500"/>
                          <a14:foregroundMark x1="87831" y1="6500" x2="94497" y2="10500"/>
                          <a14:foregroundMark x1="94497" y1="10500" x2="90794" y2="61875"/>
                          <a14:foregroundMark x1="90794" y1="61875" x2="87619" y2="69875"/>
                          <a14:foregroundMark x1="87619" y1="69875" x2="86772" y2="70563"/>
                          <a14:foregroundMark x1="79788" y1="37438" x2="63175" y2="80375"/>
                          <a14:foregroundMark x1="66032" y1="86438" x2="91005" y2="79063"/>
                          <a14:foregroundMark x1="76614" y1="62813" x2="77249" y2="71313"/>
                          <a14:foregroundMark x1="80741" y1="48438" x2="80741" y2="48438"/>
                          <a14:foregroundMark x1="85185" y1="60875" x2="85185" y2="60875"/>
                          <a14:foregroundMark x1="83598" y1="52188" x2="75344" y2="82063"/>
                          <a14:foregroundMark x1="75344" y1="82063" x2="49841" y2="84813"/>
                          <a14:foregroundMark x1="49841" y1="84813" x2="27937" y2="97188"/>
                          <a14:foregroundMark x1="33968" y1="9813" x2="44233" y2="9063"/>
                          <a14:foregroundMark x1="48677" y1="45188" x2="82646" y2="39125"/>
                          <a14:foregroundMark x1="70794" y1="52375" x2="68571" y2="33500"/>
                          <a14:foregroundMark x1="68571" y1="33500" x2="67937" y2="33125"/>
                          <a14:foregroundMark x1="94815" y1="7750" x2="94815" y2="7750"/>
                          <a14:foregroundMark x1="20847" y1="14188" x2="12487" y2="26500"/>
                          <a14:foregroundMark x1="12487" y1="26500" x2="12487" y2="26500"/>
                          <a14:foregroundMark x1="22434" y1="23625" x2="17143" y2="84000"/>
                          <a14:foregroundMark x1="17143" y1="84000" x2="12487" y2="87188"/>
                          <a14:foregroundMark x1="38519" y1="89813" x2="67937" y2="86625"/>
                          <a14:backgroundMark x1="635" y1="12000" x2="635" y2="12000"/>
                          <a14:backgroundMark x1="98201" y1="49813" x2="98201" y2="49813"/>
                          <a14:backgroundMark x1="98519" y1="41125" x2="98519" y2="41125"/>
                          <a14:backgroundMark x1="97884" y1="27125" x2="97249" y2="60438"/>
                          <a14:backgroundMark x1="1799" y1="11625" x2="1799" y2="11625"/>
                          <a14:backgroundMark x1="847" y1="12000" x2="1799" y2="9750"/>
                          <a14:backgroundMark x1="98519" y1="26813" x2="97672" y2="28250"/>
                          <a14:backgroundMark x1="1376" y1="10000" x2="1481" y2="15750"/>
                          <a14:backgroundMark x1="1481" y1="15750" x2="1481" y2="1237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999696" y="5357161"/>
              <a:ext cx="1335239" cy="2260721"/>
            </a:xfrm>
            <a:prstGeom prst="rect">
              <a:avLst/>
            </a:prstGeom>
          </p:spPr>
        </p:pic>
      </p:grpSp>
      <p:pic>
        <p:nvPicPr>
          <p:cNvPr id="33" name="Picture 32" descr="A blue box of cigarettes&#10;&#10;AI-generated content may be incorrect.">
            <a:extLst>
              <a:ext uri="{FF2B5EF4-FFF2-40B4-BE49-F238E27FC236}">
                <a16:creationId xmlns:a16="http://schemas.microsoft.com/office/drawing/2014/main" id="{9CEA052E-2353-53E9-E6B7-1EE77FDDCD3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2714" y="4981421"/>
            <a:ext cx="1854063" cy="3042566"/>
          </a:xfrm>
          <a:prstGeom prst="rect">
            <a:avLst/>
          </a:prstGeom>
        </p:spPr>
      </p:pic>
      <p:pic>
        <p:nvPicPr>
          <p:cNvPr id="34" name="Picture 33" descr="A red box with a red and white logo&#10;&#10;AI-generated content may be incorrect.">
            <a:extLst>
              <a:ext uri="{FF2B5EF4-FFF2-40B4-BE49-F238E27FC236}">
                <a16:creationId xmlns:a16="http://schemas.microsoft.com/office/drawing/2014/main" id="{A836C265-D0C4-2227-37B5-8D9557C3D63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2420" y="4929386"/>
            <a:ext cx="1785948" cy="3136067"/>
          </a:xfrm>
          <a:prstGeom prst="rect">
            <a:avLst/>
          </a:prstGeom>
        </p:spPr>
      </p:pic>
      <p:pic>
        <p:nvPicPr>
          <p:cNvPr id="46" name="Picture 45" descr="A group of boxes of cigarettes&#10;&#10;AI-generated content may be incorrect.">
            <a:extLst>
              <a:ext uri="{FF2B5EF4-FFF2-40B4-BE49-F238E27FC236}">
                <a16:creationId xmlns:a16="http://schemas.microsoft.com/office/drawing/2014/main" id="{E260F9D7-1459-6F0D-FD2F-98318497D5F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" t="14705" r="64714" b="17239"/>
          <a:stretch/>
        </p:blipFill>
        <p:spPr>
          <a:xfrm>
            <a:off x="4227833" y="5005847"/>
            <a:ext cx="1935670" cy="3059606"/>
          </a:xfrm>
          <a:prstGeom prst="rect">
            <a:avLst/>
          </a:prstGeom>
        </p:spPr>
      </p:pic>
      <p:pic>
        <p:nvPicPr>
          <p:cNvPr id="47" name="Picture 46" descr="A group of boxes of cigarettes&#10;&#10;AI-generated content may be incorrect.">
            <a:extLst>
              <a:ext uri="{FF2B5EF4-FFF2-40B4-BE49-F238E27FC236}">
                <a16:creationId xmlns:a16="http://schemas.microsoft.com/office/drawing/2014/main" id="{1C38B2EE-A302-89A3-DB4F-C0CBF4B3E48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86" t="14133" r="35655" b="17812"/>
          <a:stretch/>
        </p:blipFill>
        <p:spPr>
          <a:xfrm>
            <a:off x="5200724" y="5031247"/>
            <a:ext cx="1748348" cy="3059606"/>
          </a:xfrm>
          <a:prstGeom prst="rect">
            <a:avLst/>
          </a:prstGeom>
        </p:spPr>
      </p:pic>
      <p:pic>
        <p:nvPicPr>
          <p:cNvPr id="48" name="Picture 47" descr="A group of boxes of cigarettes&#10;&#10;AI-generated content may be incorrect.">
            <a:extLst>
              <a:ext uri="{FF2B5EF4-FFF2-40B4-BE49-F238E27FC236}">
                <a16:creationId xmlns:a16="http://schemas.microsoft.com/office/drawing/2014/main" id="{B038B277-1EBD-DE54-DF74-E92D55FC29B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83" t="12439" r="2444" b="16728"/>
          <a:stretch/>
        </p:blipFill>
        <p:spPr>
          <a:xfrm>
            <a:off x="6214643" y="4993147"/>
            <a:ext cx="1935670" cy="3184489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551CAB4C-EEE4-2028-22CC-0127918D4A20}"/>
              </a:ext>
            </a:extLst>
          </p:cNvPr>
          <p:cNvGrpSpPr/>
          <p:nvPr/>
        </p:nvGrpSpPr>
        <p:grpSpPr>
          <a:xfrm>
            <a:off x="6185135" y="2098502"/>
            <a:ext cx="6719552" cy="2819400"/>
            <a:chOff x="4244021" y="1858406"/>
            <a:chExt cx="4671381" cy="1960025"/>
          </a:xfrm>
        </p:grpSpPr>
        <p:pic>
          <p:nvPicPr>
            <p:cNvPr id="59" name="Picture 58" descr="A logo with a leaf on it&#10;&#10;AI-generated content may be incorrect.">
              <a:extLst>
                <a:ext uri="{FF2B5EF4-FFF2-40B4-BE49-F238E27FC236}">
                  <a16:creationId xmlns:a16="http://schemas.microsoft.com/office/drawing/2014/main" id="{76A4E6A2-F88E-FC06-33E1-EC601C770C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08" t="32164" r="42842" b="9865"/>
            <a:stretch/>
          </p:blipFill>
          <p:spPr>
            <a:xfrm rot="16200000">
              <a:off x="6667501" y="1447797"/>
              <a:ext cx="1219199" cy="3276602"/>
            </a:xfrm>
            <a:prstGeom prst="rect">
              <a:avLst/>
            </a:prstGeom>
          </p:spPr>
        </p:pic>
        <p:pic>
          <p:nvPicPr>
            <p:cNvPr id="60" name="Picture 6" descr="Global Leaf Tobacco Limited">
              <a:extLst>
                <a:ext uri="{FF2B5EF4-FFF2-40B4-BE49-F238E27FC236}">
                  <a16:creationId xmlns:a16="http://schemas.microsoft.com/office/drawing/2014/main" id="{0B0B2821-35B1-FC41-9EEC-5E39B7ADC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6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5310" b="75996" l="40876" r="85219">
                          <a14:foregroundMark x1="45620" y1="15376" x2="52007" y2="61173"/>
                          <a14:foregroundMark x1="52007" y1="61173" x2="65511" y2="71239"/>
                          <a14:foregroundMark x1="65511" y1="71239" x2="78011" y2="62611"/>
                          <a14:foregroundMark x1="78011" y1="62611" x2="85219" y2="20907"/>
                          <a14:foregroundMark x1="85219" y1="20907" x2="77464" y2="13496"/>
                          <a14:foregroundMark x1="77464" y1="13496" x2="45073" y2="11836"/>
                          <a14:foregroundMark x1="45073" y1="11836" x2="44799" y2="30752"/>
                          <a14:foregroundMark x1="50000" y1="5420" x2="42336" y2="12611"/>
                          <a14:foregroundMark x1="42336" y1="12611" x2="42427" y2="22677"/>
                          <a14:foregroundMark x1="42427" y1="22677" x2="39142" y2="32412"/>
                          <a14:foregroundMark x1="39142" y1="32412" x2="38777" y2="45465"/>
                          <a14:foregroundMark x1="38777" y1="45465" x2="41697" y2="58186"/>
                          <a14:foregroundMark x1="41697" y1="58186" x2="49088" y2="70133"/>
                          <a14:foregroundMark x1="49088" y1="70133" x2="56296" y2="76106"/>
                          <a14:foregroundMark x1="56296" y1="76106" x2="67518" y2="76217"/>
                          <a14:foregroundMark x1="67518" y1="76217" x2="75821" y2="71128"/>
                          <a14:foregroundMark x1="75821" y1="71128" x2="83212" y2="58296"/>
                          <a14:foregroundMark x1="83212" y1="58296" x2="86770" y2="24115"/>
                          <a14:foregroundMark x1="86770" y1="24115" x2="86223" y2="17146"/>
                          <a14:foregroundMark x1="86223" y1="17146" x2="56296" y2="12500"/>
                          <a14:foregroundMark x1="56296" y1="12500" x2="49179" y2="5420"/>
                          <a14:foregroundMark x1="40876" y1="23894" x2="47172" y2="44358"/>
                          <a14:foregroundMark x1="47172" y1="44358" x2="47354" y2="47235"/>
                          <a14:foregroundMark x1="48996" y1="46903" x2="80201" y2="39381"/>
                          <a14:foregroundMark x1="80201" y1="39381" x2="78558" y2="33075"/>
                          <a14:foregroundMark x1="78558" y1="33075" x2="70073" y2="50442"/>
                          <a14:foregroundMark x1="70073" y1="50442" x2="57938" y2="47898"/>
                          <a14:foregroundMark x1="57938" y1="47898" x2="50091" y2="32190"/>
                          <a14:foregroundMark x1="56478" y1="73783" x2="64142" y2="73673"/>
                          <a14:foregroundMark x1="64142" y1="73673" x2="64872" y2="7599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641" r="11454" b="24773"/>
            <a:stretch/>
          </p:blipFill>
          <p:spPr bwMode="auto">
            <a:xfrm>
              <a:off x="4244021" y="1858406"/>
              <a:ext cx="1544858" cy="1960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2479</TotalTime>
  <Words>666</Words>
  <Application>Microsoft Office PowerPoint</Application>
  <PresentationFormat>Custom</PresentationFormat>
  <Paragraphs>130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Bicubik</vt:lpstr>
      <vt:lpstr>Arial</vt:lpstr>
      <vt:lpstr>Poppins</vt:lpstr>
      <vt:lpstr>Calibri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Yellow and Black Modern Cryptocurrency Presentation</dc:title>
  <dc:creator>USER</dc:creator>
  <cp:lastModifiedBy>Fardin Alam Rafi</cp:lastModifiedBy>
  <cp:revision>11</cp:revision>
  <dcterms:created xsi:type="dcterms:W3CDTF">2006-08-16T00:00:00Z</dcterms:created>
  <dcterms:modified xsi:type="dcterms:W3CDTF">2025-12-24T07:46:15Z</dcterms:modified>
  <dc:identifier>DAG8C6YXFGs</dc:identifier>
</cp:coreProperties>
</file>